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is in google sheets, excel has a similar option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What if Greg inputs his profession in an odd way? Now we’ve got an extra comma, and all our lines are messed up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There are several ways to deal with it. The most common is to put the offending entries in quotes.</a:t>
            </a:r>
            <a:endParaRPr/>
          </a:p>
          <a:p>
            <a:pPr indent="0" lvl="0" marL="0" rtl="0">
              <a:spcBef>
                <a:spcPts val="0"/>
              </a:spcBef>
              <a:spcAft>
                <a:spcPts val="0"/>
              </a:spcAft>
              <a:buNone/>
            </a:pPr>
            <a:r>
              <a:rPr lang="en"/>
              <a:t>But Rachel, you ask, what if the offending line also has quotes?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But Rachel, you ask, what if the offending line also has quotes?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slash is known as an “escape character” and means “the next thing is actually the thing I typed, not a formatting signifier”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is useful beyond CSVs, it comes up in other data formats and programming languages.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is google docs again, we will talk about some of these other formats later.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Because when excel chokes on your file, it’s helpful to be able to look at it and figure out why.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Formatting can help</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file is called a CSV, but there is no real header, and all lines are different lengths. You can figure out which field they are referring to by looking at the first field of a row, and then checking a lookup table somewhere to see what the headers are supposed to be. In short, it is not a CSV. It is a file, with commas, that they call a CSV because what else would they call it?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Spreadsheet programs know how to handle these, but you often need to know what it is in order to tell excel or google docs.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Poor Mary Catherine the Motorcycle Repairwoman who loves Midnight Blue!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What if you collect data from multiple sources, and they have some different fields?</a:t>
            </a:r>
            <a:endParaRPr/>
          </a:p>
          <a:p>
            <a:pPr indent="0" lvl="0" marL="0" rtl="0">
              <a:spcBef>
                <a:spcPts val="0"/>
              </a:spcBef>
              <a:spcAft>
                <a:spcPts val="0"/>
              </a:spcAft>
              <a:buNone/>
            </a:pPr>
            <a:r>
              <a:t/>
            </a:r>
            <a:endParaRPr/>
          </a:p>
          <a:p>
            <a:pPr indent="0" lvl="0" marL="0" rtl="0">
              <a:spcBef>
                <a:spcPts val="0"/>
              </a:spcBef>
              <a:spcAft>
                <a:spcPts val="0"/>
              </a:spcAft>
              <a:buNone/>
            </a:pPr>
            <a:r>
              <a:rPr lang="en"/>
              <a:t>What if some of your data has a characteristic and some does not?</a:t>
            </a:r>
            <a:endParaRPr/>
          </a:p>
          <a:p>
            <a:pPr indent="0" lvl="0" marL="0" rtl="0">
              <a:spcBef>
                <a:spcPts val="0"/>
              </a:spcBef>
              <a:spcAft>
                <a:spcPts val="0"/>
              </a:spcAft>
              <a:buNone/>
            </a:pPr>
            <a:r>
              <a:t/>
            </a:r>
            <a:endParaRPr/>
          </a:p>
          <a:p>
            <a:pPr indent="0" lvl="0" marL="0" rtl="0">
              <a:spcBef>
                <a:spcPts val="0"/>
              </a:spcBef>
              <a:spcAft>
                <a:spcPts val="0"/>
              </a:spcAft>
              <a:buNone/>
            </a:pPr>
            <a:r>
              <a:rPr lang="en"/>
              <a:t>What if there are some categories that can have multiple values?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see this problem a lot with things like tags...you can have as many as you want, where do we put them? In this case, what if someone keeps on listing colors? How many columns should we add? What if they list even more colors?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Data storage systems that do not require a pre-defined set of keys are often called schemaless. We’ll critique this in a bit later.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So we’re going to talk it through.</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Despite the programmy names, you don’t actually have to know any javascript or code to make use of XML or JSON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can easily have different question types and things like an arbitrary number of choices without having to add tons of columns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Olympics is one of the most data-heavy things we cover at the NYT. The IOC starts the prep years in advance, we start about half a year ahead. One of my colleagues is currently in South Korea doing data prep. They do extensive testing and feedback with the IOC. Obviously they don’t have actual data yet, so they use fun examples. This is a sample he found amusing that he sent around to the team (from Korea) this morning. This is how we will keep track of olympic data during the events.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olympic XML is incredibly detailed, and includes things down to judges. My colleagues found some interesting stuff by looking at that. Fun fact: Scott Blumenthal, the data analyst behind this story, is also a competitive fighter himself (he showed up to work the other day with a busted up eyebrow) so I would not be surprised if we hadn’t found this story if we hadn’t had a data/boxing person on our staff. https://www.nytimes.com/2016/08/21/sports/olympics/boxing-judges-dismissal-robed-in-secrecy.html</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syntax creates a thing called an object in javascript. It takes a lot of getting used to, but is incredibly useful and flexible and is quickly becoming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Spacing doesn’t matter at all, outside of quote marks it’s excluded</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is the back end of NC’s 2016 election results, it was published here live as it went on their website we pulled updates from each county every 10 minutes.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 fact, the associated press’ data all comes as JSON, so basically everything you saw about the 2016 election was powered by JSON.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Why is this important for reporting? Well, probably not in the case of pizza ordering.</a:t>
            </a:r>
            <a:endParaRPr/>
          </a:p>
          <a:p>
            <a:pPr indent="0" lvl="0" marL="0" rtl="0">
              <a:spcBef>
                <a:spcPts val="0"/>
              </a:spcBef>
              <a:spcAft>
                <a:spcPts val="0"/>
              </a:spcAft>
              <a:buNone/>
            </a:pPr>
            <a:r>
              <a:t/>
            </a:r>
            <a:endParaRPr/>
          </a:p>
          <a:p>
            <a:pPr indent="0" lvl="0" marL="0" rtl="0">
              <a:spcBef>
                <a:spcPts val="0"/>
              </a:spcBef>
              <a:spcAft>
                <a:spcPts val="0"/>
              </a:spcAft>
              <a:buNone/>
            </a:pPr>
            <a:r>
              <a:rPr lang="en"/>
              <a:t>Although...imagine the situation where someone makes a very specific claim about pizza that we can disprove by checking out the backend options of dominos website - “I didn’t murder him, he was allergic to the eggplant on the pizza we ordered”...</a:t>
            </a:r>
            <a:endParaRPr/>
          </a:p>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Is anything really schemaless? If we used different keys in each entry, different list/value formats, how would we ever find anything? JSON/XML are useful for when you might need to add an extra value or everything is slightly different, and very useful in the multiple category scenario, but if you really throw the kitchen sink in there, it doesn’t work.</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Thank you Eric Mill!</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5" name="Shape 3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3" name="Shape 4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9" name="Shape 4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1" name="Shape 4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Shape 4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7" name="Shape 4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is stuff you could probably do with pivot tables. But I like conditional aggregates better.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State governments, man.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www.nytimes.com/interactive/2016/08/20/sports/olympics/gold-medal-racing-speeds-on-the-same-scale.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github.com/rshorey/digitalframeworks-spring18/blob/master/titanic.csv"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Digital Frameworks</a:t>
            </a:r>
            <a:endParaRPr/>
          </a:p>
        </p:txBody>
      </p:sp>
      <p:sp>
        <p:nvSpPr>
          <p:cNvPr id="55" name="Shape 5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Lesson 4</a:t>
            </a:r>
            <a:endParaRPr/>
          </a:p>
          <a:p>
            <a:pPr indent="0" lvl="0" marL="0" rtl="0">
              <a:spcBef>
                <a:spcPts val="0"/>
              </a:spcBef>
              <a:spcAft>
                <a:spcPts val="0"/>
              </a:spcAft>
              <a:buNone/>
            </a:pPr>
            <a:r>
              <a:rPr lang="en"/>
              <a:t>Medill on the Hill</a:t>
            </a:r>
            <a:endParaRPr/>
          </a:p>
          <a:p>
            <a:pPr indent="0" lvl="0" marL="0" rtl="0">
              <a:spcBef>
                <a:spcPts val="0"/>
              </a:spcBef>
              <a:spcAft>
                <a:spcPts val="0"/>
              </a:spcAft>
              <a:buNone/>
            </a:pPr>
            <a:r>
              <a:rPr lang="en"/>
              <a:t>Rachel Shorey</a:t>
            </a:r>
            <a:endParaRPr/>
          </a:p>
          <a:p>
            <a:pPr indent="0" lvl="0" marL="0" rtl="0">
              <a:spcBef>
                <a:spcPts val="0"/>
              </a:spcBef>
              <a:spcAft>
                <a:spcPts val="0"/>
              </a:spcAft>
              <a:buNone/>
            </a:pPr>
            <a:r>
              <a:rPr lang="en" sz="2400"/>
              <a:t>https://github.com/rshorey/digitalframeworks-spring18</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CSVs: So much like spreadsheets</a:t>
            </a:r>
            <a:endParaRPr sz="3600"/>
          </a:p>
          <a:p>
            <a:pPr indent="0" lvl="0" marL="0" rtl="0">
              <a:spcBef>
                <a:spcPts val="0"/>
              </a:spcBef>
              <a:spcAft>
                <a:spcPts val="0"/>
              </a:spcAft>
              <a:buNone/>
            </a:pPr>
            <a:r>
              <a:t/>
            </a:r>
            <a:endParaRPr sz="3600"/>
          </a:p>
        </p:txBody>
      </p:sp>
      <p:sp>
        <p:nvSpPr>
          <p:cNvPr id="110" name="Shape 110"/>
          <p:cNvSpPr txBox="1"/>
          <p:nvPr>
            <p:ph idx="1" type="body"/>
          </p:nvPr>
        </p:nvSpPr>
        <p:spPr>
          <a:xfrm>
            <a:off x="311700" y="1152475"/>
            <a:ext cx="36480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2800"/>
              <a:t>Even easy to convert to a spreadsheet</a:t>
            </a:r>
            <a:endParaRPr sz="2800"/>
          </a:p>
        </p:txBody>
      </p:sp>
      <p:pic>
        <p:nvPicPr>
          <p:cNvPr descr="Screen Shot 2017-07-04 at 9.30.19 PM.png" id="111" name="Shape 111"/>
          <p:cNvPicPr preferRelativeResize="0"/>
          <p:nvPr/>
        </p:nvPicPr>
        <p:blipFill>
          <a:blip r:embed="rId3">
            <a:alphaModFix/>
          </a:blip>
          <a:stretch>
            <a:fillRect/>
          </a:stretch>
        </p:blipFill>
        <p:spPr>
          <a:xfrm>
            <a:off x="4333609" y="1099550"/>
            <a:ext cx="3449782"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CSVs: So much like spreadsheets</a:t>
            </a:r>
            <a:endParaRPr sz="3600"/>
          </a:p>
          <a:p>
            <a:pPr indent="0" lvl="0" marL="0" rtl="0">
              <a:spcBef>
                <a:spcPts val="0"/>
              </a:spcBef>
              <a:spcAft>
                <a:spcPts val="0"/>
              </a:spcAft>
              <a:buNone/>
            </a:pPr>
            <a:r>
              <a:t/>
            </a:r>
            <a:endParaRPr sz="3600"/>
          </a:p>
        </p:txBody>
      </p:sp>
      <p:sp>
        <p:nvSpPr>
          <p:cNvPr id="117" name="Shape 1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2800"/>
              <a:t>Things to watch out for: the extra comma</a:t>
            </a:r>
            <a:endParaRPr sz="2800"/>
          </a:p>
        </p:txBody>
      </p:sp>
      <p:sp>
        <p:nvSpPr>
          <p:cNvPr id="118" name="Shape 118"/>
          <p:cNvSpPr txBox="1"/>
          <p:nvPr/>
        </p:nvSpPr>
        <p:spPr>
          <a:xfrm>
            <a:off x="723500" y="2052150"/>
            <a:ext cx="5932800" cy="251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name,state,profession,favorite color</a:t>
            </a:r>
            <a:endParaRPr sz="2400"/>
          </a:p>
          <a:p>
            <a:pPr indent="0" lvl="0" marL="0" rtl="0">
              <a:spcBef>
                <a:spcPts val="0"/>
              </a:spcBef>
              <a:spcAft>
                <a:spcPts val="0"/>
              </a:spcAft>
              <a:buNone/>
            </a:pPr>
            <a:r>
              <a:rPr lang="en" sz="2400"/>
              <a:t>Alice,AL,Artist,Aqua</a:t>
            </a:r>
            <a:endParaRPr sz="2400"/>
          </a:p>
          <a:p>
            <a:pPr indent="0" lvl="0" marL="0" rtl="0">
              <a:spcBef>
                <a:spcPts val="0"/>
              </a:spcBef>
              <a:spcAft>
                <a:spcPts val="0"/>
              </a:spcAft>
              <a:buNone/>
            </a:pPr>
            <a:r>
              <a:rPr lang="en" sz="2400"/>
              <a:t>Carl,CA,Cartographer,Cyan</a:t>
            </a:r>
            <a:endParaRPr sz="2400"/>
          </a:p>
          <a:p>
            <a:pPr indent="0" lvl="0" marL="0" rtl="0">
              <a:spcBef>
                <a:spcPts val="0"/>
              </a:spcBef>
              <a:spcAft>
                <a:spcPts val="0"/>
              </a:spcAft>
              <a:buNone/>
            </a:pPr>
            <a:r>
              <a:rPr lang="en" sz="2400"/>
              <a:t>Darlene,DE,Doctor,Dark Blue</a:t>
            </a:r>
            <a:endParaRPr sz="2400"/>
          </a:p>
          <a:p>
            <a:pPr indent="0" lvl="0" marL="0" rtl="0">
              <a:spcBef>
                <a:spcPts val="0"/>
              </a:spcBef>
              <a:spcAft>
                <a:spcPts val="0"/>
              </a:spcAft>
              <a:buNone/>
            </a:pPr>
            <a:r>
              <a:rPr lang="en" sz="2400"/>
              <a:t>Frank,FL,Firefighter,Fuchsia</a:t>
            </a:r>
            <a:endParaRPr sz="2400"/>
          </a:p>
          <a:p>
            <a:pPr indent="0" lvl="0" marL="0" rtl="0">
              <a:spcBef>
                <a:spcPts val="0"/>
              </a:spcBef>
              <a:spcAft>
                <a:spcPts val="0"/>
              </a:spcAft>
              <a:buNone/>
            </a:pPr>
            <a:r>
              <a:rPr lang="en" sz="2400"/>
              <a:t>Greg,GA,</a:t>
            </a:r>
            <a:r>
              <a:rPr lang="en" sz="2400">
                <a:highlight>
                  <a:srgbClr val="D9EAD3"/>
                </a:highlight>
              </a:rPr>
              <a:t>Geophysics, Professor Of</a:t>
            </a:r>
            <a:r>
              <a:rPr lang="en" sz="2400"/>
              <a:t>,Green</a:t>
            </a:r>
            <a:endParaRPr sz="2400"/>
          </a:p>
          <a:p>
            <a:pPr indent="0" lvl="0" marL="0" rtl="0">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CSVs: So much like spreadsheets</a:t>
            </a:r>
            <a:endParaRPr sz="3600"/>
          </a:p>
          <a:p>
            <a:pPr indent="0" lvl="0" marL="0" rtl="0">
              <a:spcBef>
                <a:spcPts val="0"/>
              </a:spcBef>
              <a:spcAft>
                <a:spcPts val="0"/>
              </a:spcAft>
              <a:buNone/>
            </a:pPr>
            <a:r>
              <a:t/>
            </a:r>
            <a:endParaRPr sz="3600"/>
          </a:p>
        </p:txBody>
      </p:sp>
      <p:sp>
        <p:nvSpPr>
          <p:cNvPr id="124" name="Shape 1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2800"/>
              <a:t>Things to watch out for: the extra comma</a:t>
            </a:r>
            <a:endParaRPr sz="2800"/>
          </a:p>
        </p:txBody>
      </p:sp>
      <p:sp>
        <p:nvSpPr>
          <p:cNvPr id="125" name="Shape 125"/>
          <p:cNvSpPr txBox="1"/>
          <p:nvPr/>
        </p:nvSpPr>
        <p:spPr>
          <a:xfrm>
            <a:off x="723500" y="2052150"/>
            <a:ext cx="7827000" cy="251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name,state,profession,favorite color</a:t>
            </a:r>
            <a:endParaRPr sz="2400"/>
          </a:p>
          <a:p>
            <a:pPr indent="0" lvl="0" marL="0" rtl="0">
              <a:spcBef>
                <a:spcPts val="0"/>
              </a:spcBef>
              <a:spcAft>
                <a:spcPts val="0"/>
              </a:spcAft>
              <a:buNone/>
            </a:pPr>
            <a:r>
              <a:rPr lang="en" sz="2400"/>
              <a:t>Alice,AL,Artist,Aqua</a:t>
            </a:r>
            <a:endParaRPr sz="2400"/>
          </a:p>
          <a:p>
            <a:pPr indent="0" lvl="0" marL="0" rtl="0">
              <a:spcBef>
                <a:spcPts val="0"/>
              </a:spcBef>
              <a:spcAft>
                <a:spcPts val="0"/>
              </a:spcAft>
              <a:buNone/>
            </a:pPr>
            <a:r>
              <a:rPr lang="en" sz="2400"/>
              <a:t>Carl,CA,Cartographer,Cyan</a:t>
            </a:r>
            <a:endParaRPr sz="2400"/>
          </a:p>
          <a:p>
            <a:pPr indent="0" lvl="0" marL="0" rtl="0">
              <a:spcBef>
                <a:spcPts val="0"/>
              </a:spcBef>
              <a:spcAft>
                <a:spcPts val="0"/>
              </a:spcAft>
              <a:buNone/>
            </a:pPr>
            <a:r>
              <a:rPr lang="en" sz="2400"/>
              <a:t>Darlene,DE,Doctor,Dark Blue</a:t>
            </a:r>
            <a:endParaRPr sz="2400"/>
          </a:p>
          <a:p>
            <a:pPr indent="0" lvl="0" marL="0" rtl="0">
              <a:spcBef>
                <a:spcPts val="0"/>
              </a:spcBef>
              <a:spcAft>
                <a:spcPts val="0"/>
              </a:spcAft>
              <a:buNone/>
            </a:pPr>
            <a:r>
              <a:rPr lang="en" sz="2400"/>
              <a:t>Frank,FL,Firefighter,Fuchsia</a:t>
            </a:r>
            <a:endParaRPr sz="2400"/>
          </a:p>
          <a:p>
            <a:pPr indent="0" lvl="0" marL="0" rtl="0">
              <a:spcBef>
                <a:spcPts val="0"/>
              </a:spcBef>
              <a:spcAft>
                <a:spcPts val="0"/>
              </a:spcAft>
              <a:buNone/>
            </a:pPr>
            <a:r>
              <a:rPr lang="en" sz="2400"/>
              <a:t>Greg,GA,"</a:t>
            </a:r>
            <a:r>
              <a:rPr lang="en" sz="2400">
                <a:highlight>
                  <a:srgbClr val="D9EAD3"/>
                </a:highlight>
              </a:rPr>
              <a:t>Geophysics, Professor Of</a:t>
            </a:r>
            <a:r>
              <a:rPr lang="en" sz="2400">
                <a:solidFill>
                  <a:schemeClr val="dk1"/>
                </a:solidFill>
              </a:rPr>
              <a:t>"</a:t>
            </a:r>
            <a:r>
              <a:rPr lang="en" sz="2400"/>
              <a:t>,Green</a:t>
            </a:r>
            <a:endParaRPr sz="2400"/>
          </a:p>
          <a:p>
            <a:pPr indent="0" lvl="0" marL="0" rtl="0">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CSVs: So much like spreadsheets</a:t>
            </a:r>
            <a:endParaRPr sz="3600"/>
          </a:p>
          <a:p>
            <a:pPr indent="0" lvl="0" marL="0" rtl="0">
              <a:spcBef>
                <a:spcPts val="0"/>
              </a:spcBef>
              <a:spcAft>
                <a:spcPts val="0"/>
              </a:spcAft>
              <a:buNone/>
            </a:pPr>
            <a:r>
              <a:t/>
            </a:r>
            <a:endParaRPr sz="3600"/>
          </a:p>
        </p:txBody>
      </p:sp>
      <p:sp>
        <p:nvSpPr>
          <p:cNvPr id="131" name="Shape 1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2800"/>
              <a:t>Things to watch out for: the rogue quote</a:t>
            </a:r>
            <a:endParaRPr sz="2800"/>
          </a:p>
        </p:txBody>
      </p:sp>
      <p:sp>
        <p:nvSpPr>
          <p:cNvPr id="132" name="Shape 132"/>
          <p:cNvSpPr txBox="1"/>
          <p:nvPr/>
        </p:nvSpPr>
        <p:spPr>
          <a:xfrm>
            <a:off x="723500" y="2052150"/>
            <a:ext cx="8420400" cy="251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name,state,profession,favorite color</a:t>
            </a:r>
            <a:endParaRPr sz="2400"/>
          </a:p>
          <a:p>
            <a:pPr indent="0" lvl="0" marL="0" rtl="0">
              <a:spcBef>
                <a:spcPts val="0"/>
              </a:spcBef>
              <a:spcAft>
                <a:spcPts val="0"/>
              </a:spcAft>
              <a:buNone/>
            </a:pPr>
            <a:r>
              <a:rPr lang="en" sz="2400"/>
              <a:t>Alice,AL,Artist,Aqua</a:t>
            </a:r>
            <a:endParaRPr sz="2400"/>
          </a:p>
          <a:p>
            <a:pPr indent="0" lvl="0" marL="0" rtl="0">
              <a:spcBef>
                <a:spcPts val="0"/>
              </a:spcBef>
              <a:spcAft>
                <a:spcPts val="0"/>
              </a:spcAft>
              <a:buNone/>
            </a:pPr>
            <a:r>
              <a:rPr lang="en" sz="2400"/>
              <a:t>Carl,CA,Cartographer,Cyan</a:t>
            </a:r>
            <a:endParaRPr sz="2400"/>
          </a:p>
          <a:p>
            <a:pPr indent="0" lvl="0" marL="0" rtl="0">
              <a:spcBef>
                <a:spcPts val="0"/>
              </a:spcBef>
              <a:spcAft>
                <a:spcPts val="0"/>
              </a:spcAft>
              <a:buNone/>
            </a:pPr>
            <a:r>
              <a:rPr lang="en" sz="2400"/>
              <a:t>Darlene,DE,Doctor,Dark Blue</a:t>
            </a:r>
            <a:endParaRPr sz="2400"/>
          </a:p>
          <a:p>
            <a:pPr indent="0" lvl="0" marL="0" rtl="0">
              <a:spcBef>
                <a:spcPts val="0"/>
              </a:spcBef>
              <a:spcAft>
                <a:spcPts val="0"/>
              </a:spcAft>
              <a:buNone/>
            </a:pPr>
            <a:r>
              <a:rPr lang="en" sz="2400"/>
              <a:t>Frank,FL,Firefighter,Fuchsia</a:t>
            </a:r>
            <a:endParaRPr sz="2400"/>
          </a:p>
          <a:p>
            <a:pPr indent="0" lvl="0" marL="0" rtl="0">
              <a:spcBef>
                <a:spcPts val="0"/>
              </a:spcBef>
              <a:spcAft>
                <a:spcPts val="0"/>
              </a:spcAft>
              <a:buNone/>
            </a:pPr>
            <a:r>
              <a:rPr lang="en" sz="2400"/>
              <a:t>Greg,GA,"</a:t>
            </a:r>
            <a:r>
              <a:rPr lang="en" sz="2400">
                <a:highlight>
                  <a:srgbClr val="D9EAD3"/>
                </a:highlight>
              </a:rPr>
              <a:t>Geophysics, </a:t>
            </a:r>
            <a:r>
              <a:rPr lang="en" sz="2400">
                <a:solidFill>
                  <a:schemeClr val="dk1"/>
                </a:solidFill>
                <a:highlight>
                  <a:srgbClr val="D9EAD3"/>
                </a:highlight>
              </a:rPr>
              <a:t>"World’s best" </a:t>
            </a:r>
            <a:r>
              <a:rPr lang="en" sz="2400">
                <a:highlight>
                  <a:srgbClr val="D9EAD3"/>
                </a:highlight>
              </a:rPr>
              <a:t>Professor Of</a:t>
            </a:r>
            <a:r>
              <a:rPr lang="en" sz="2400">
                <a:solidFill>
                  <a:schemeClr val="dk1"/>
                </a:solidFill>
              </a:rPr>
              <a:t>"</a:t>
            </a:r>
            <a:r>
              <a:rPr lang="en" sz="2400"/>
              <a:t>,Green</a:t>
            </a:r>
            <a:endParaRPr sz="2400"/>
          </a:p>
          <a:p>
            <a:pPr indent="0" lvl="0" marL="0" rtl="0">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CSVs: So much like spreadsheets</a:t>
            </a:r>
            <a:endParaRPr sz="3600"/>
          </a:p>
          <a:p>
            <a:pPr indent="0" lvl="0" marL="0" rtl="0">
              <a:spcBef>
                <a:spcPts val="0"/>
              </a:spcBef>
              <a:spcAft>
                <a:spcPts val="0"/>
              </a:spcAft>
              <a:buNone/>
            </a:pPr>
            <a:r>
              <a:t/>
            </a:r>
            <a:endParaRPr sz="3600"/>
          </a:p>
        </p:txBody>
      </p:sp>
      <p:sp>
        <p:nvSpPr>
          <p:cNvPr id="138" name="Shape 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2800"/>
              <a:t>Things to watch out for: the rogue quote</a:t>
            </a:r>
            <a:endParaRPr sz="2800"/>
          </a:p>
        </p:txBody>
      </p:sp>
      <p:sp>
        <p:nvSpPr>
          <p:cNvPr id="139" name="Shape 139"/>
          <p:cNvSpPr txBox="1"/>
          <p:nvPr/>
        </p:nvSpPr>
        <p:spPr>
          <a:xfrm>
            <a:off x="723500" y="2052150"/>
            <a:ext cx="8420400" cy="251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name,state,profession,favorite color</a:t>
            </a:r>
            <a:endParaRPr sz="2400"/>
          </a:p>
          <a:p>
            <a:pPr indent="0" lvl="0" marL="0" rtl="0">
              <a:spcBef>
                <a:spcPts val="0"/>
              </a:spcBef>
              <a:spcAft>
                <a:spcPts val="0"/>
              </a:spcAft>
              <a:buNone/>
            </a:pPr>
            <a:r>
              <a:rPr lang="en" sz="2400"/>
              <a:t>Alice,AL,Artist,Aqua</a:t>
            </a:r>
            <a:endParaRPr sz="2400"/>
          </a:p>
          <a:p>
            <a:pPr indent="0" lvl="0" marL="0" rtl="0">
              <a:spcBef>
                <a:spcPts val="0"/>
              </a:spcBef>
              <a:spcAft>
                <a:spcPts val="0"/>
              </a:spcAft>
              <a:buNone/>
            </a:pPr>
            <a:r>
              <a:rPr lang="en" sz="2400"/>
              <a:t>Carl,CA,Cartographer,Cyan</a:t>
            </a:r>
            <a:endParaRPr sz="2400"/>
          </a:p>
          <a:p>
            <a:pPr indent="0" lvl="0" marL="0" rtl="0">
              <a:spcBef>
                <a:spcPts val="0"/>
              </a:spcBef>
              <a:spcAft>
                <a:spcPts val="0"/>
              </a:spcAft>
              <a:buNone/>
            </a:pPr>
            <a:r>
              <a:rPr lang="en" sz="2400"/>
              <a:t>Darlene,DE,Doctor,Dark Blue</a:t>
            </a:r>
            <a:endParaRPr sz="2400"/>
          </a:p>
          <a:p>
            <a:pPr indent="0" lvl="0" marL="0" rtl="0">
              <a:spcBef>
                <a:spcPts val="0"/>
              </a:spcBef>
              <a:spcAft>
                <a:spcPts val="0"/>
              </a:spcAft>
              <a:buNone/>
            </a:pPr>
            <a:r>
              <a:rPr lang="en" sz="2400"/>
              <a:t>Frank,FL,Firefighter,Fuchsia</a:t>
            </a:r>
            <a:endParaRPr sz="2400"/>
          </a:p>
          <a:p>
            <a:pPr indent="0" lvl="0" marL="0" rtl="0">
              <a:spcBef>
                <a:spcPts val="0"/>
              </a:spcBef>
              <a:spcAft>
                <a:spcPts val="0"/>
              </a:spcAft>
              <a:buNone/>
            </a:pPr>
            <a:r>
              <a:rPr lang="en" sz="2400"/>
              <a:t>Greg,GA,"</a:t>
            </a:r>
            <a:r>
              <a:rPr lang="en" sz="2400">
                <a:highlight>
                  <a:srgbClr val="D9EAD3"/>
                </a:highlight>
              </a:rPr>
              <a:t>Geophysics, \</a:t>
            </a:r>
            <a:r>
              <a:rPr lang="en" sz="2400">
                <a:solidFill>
                  <a:schemeClr val="dk1"/>
                </a:solidFill>
                <a:highlight>
                  <a:srgbClr val="D9EAD3"/>
                </a:highlight>
              </a:rPr>
              <a:t>"World’s best\" </a:t>
            </a:r>
            <a:r>
              <a:rPr lang="en" sz="2400">
                <a:highlight>
                  <a:srgbClr val="D9EAD3"/>
                </a:highlight>
              </a:rPr>
              <a:t>Professor Of</a:t>
            </a:r>
            <a:r>
              <a:rPr lang="en" sz="2400">
                <a:solidFill>
                  <a:schemeClr val="dk1"/>
                </a:solidFill>
              </a:rPr>
              <a:t>"</a:t>
            </a:r>
            <a:r>
              <a:rPr lang="en" sz="2400"/>
              <a:t>,Green</a:t>
            </a:r>
            <a:endParaRPr sz="2400"/>
          </a:p>
          <a:p>
            <a:pPr indent="0" lvl="0" marL="0" rtl="0">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CSVs: So much like spreadsheets</a:t>
            </a:r>
            <a:endParaRPr sz="3600"/>
          </a:p>
          <a:p>
            <a:pPr indent="0" lvl="0" marL="0" rtl="0">
              <a:spcBef>
                <a:spcPts val="0"/>
              </a:spcBef>
              <a:spcAft>
                <a:spcPts val="0"/>
              </a:spcAft>
              <a:buNone/>
            </a:pPr>
            <a:r>
              <a:t/>
            </a:r>
            <a:endParaRPr sz="3600"/>
          </a:p>
        </p:txBody>
      </p:sp>
      <p:sp>
        <p:nvSpPr>
          <p:cNvPr id="145" name="Shape 1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Escape Characters</a:t>
            </a:r>
            <a:endParaRPr sz="2800"/>
          </a:p>
          <a:p>
            <a:pPr indent="-406400" lvl="0" marL="457200" rtl="0">
              <a:spcBef>
                <a:spcPts val="1600"/>
              </a:spcBef>
              <a:spcAft>
                <a:spcPts val="0"/>
              </a:spcAft>
              <a:buSzPts val="2800"/>
              <a:buChar char="●"/>
            </a:pPr>
            <a:r>
              <a:rPr lang="en" sz="2800"/>
              <a:t>If you’re using a formatting convention, the escape character (usually a “\”) says “the thing that’s coming next is text, not formatting.</a:t>
            </a:r>
            <a:endParaRPr sz="2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CSVs: So much like spreadsheets</a:t>
            </a:r>
            <a:endParaRPr sz="3600"/>
          </a:p>
          <a:p>
            <a:pPr indent="0" lvl="0" marL="0" rtl="0">
              <a:spcBef>
                <a:spcPts val="0"/>
              </a:spcBef>
              <a:spcAft>
                <a:spcPts val="0"/>
              </a:spcAft>
              <a:buNone/>
            </a:pPr>
            <a:r>
              <a:t/>
            </a:r>
            <a:endParaRPr sz="3600"/>
          </a:p>
        </p:txBody>
      </p:sp>
      <p:sp>
        <p:nvSpPr>
          <p:cNvPr id="151" name="Shape 1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Escape Characters</a:t>
            </a:r>
            <a:endParaRPr sz="2800"/>
          </a:p>
          <a:p>
            <a:pPr indent="0" lvl="0" marL="0" rtl="0">
              <a:spcBef>
                <a:spcPts val="1600"/>
              </a:spcBef>
              <a:spcAft>
                <a:spcPts val="0"/>
              </a:spcAft>
              <a:buNone/>
            </a:pPr>
            <a:r>
              <a:rPr lang="en" sz="2800"/>
              <a:t>So in a CSV</a:t>
            </a:r>
            <a:endParaRPr sz="2800"/>
          </a:p>
          <a:p>
            <a:pPr indent="-406400" lvl="0" marL="457200" rtl="0">
              <a:spcBef>
                <a:spcPts val="1600"/>
              </a:spcBef>
              <a:spcAft>
                <a:spcPts val="0"/>
              </a:spcAft>
              <a:buSzPts val="2800"/>
              <a:buChar char="●"/>
            </a:pPr>
            <a:r>
              <a:rPr lang="en" sz="2800"/>
              <a:t>\" is an actual quote mark</a:t>
            </a:r>
            <a:endParaRPr sz="2800"/>
          </a:p>
          <a:p>
            <a:pPr indent="-406400" lvl="0" marL="457200" rtl="0">
              <a:spcBef>
                <a:spcPts val="0"/>
              </a:spcBef>
              <a:spcAft>
                <a:spcPts val="0"/>
              </a:spcAft>
              <a:buSzPts val="2800"/>
              <a:buChar char="●"/>
            </a:pPr>
            <a:r>
              <a:rPr lang="en" sz="2800"/>
              <a:t>And \\ is an actual backslash</a:t>
            </a:r>
            <a:endParaRPr sz="2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CSVs: So much like spreadsheets</a:t>
            </a:r>
            <a:endParaRPr sz="3600"/>
          </a:p>
          <a:p>
            <a:pPr indent="0" lvl="0" marL="0" rtl="0">
              <a:spcBef>
                <a:spcPts val="0"/>
              </a:spcBef>
              <a:spcAft>
                <a:spcPts val="0"/>
              </a:spcAft>
              <a:buNone/>
            </a:pPr>
            <a:r>
              <a:t/>
            </a:r>
            <a:endParaRPr sz="3600"/>
          </a:p>
        </p:txBody>
      </p:sp>
      <p:sp>
        <p:nvSpPr>
          <p:cNvPr id="157" name="Shape 1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Your spreadsheet program just deals with this</a:t>
            </a:r>
            <a:endParaRPr sz="2800"/>
          </a:p>
          <a:p>
            <a:pPr indent="0" lvl="0" marL="0" rtl="0">
              <a:spcBef>
                <a:spcPts val="1600"/>
              </a:spcBef>
              <a:spcAft>
                <a:spcPts val="0"/>
              </a:spcAft>
              <a:buNone/>
            </a:pPr>
            <a:r>
              <a:rPr lang="en" sz="2800"/>
              <a:t>If you open a file with the .csv extension in excel or google docs, it usually just deals with the formatting itself.</a:t>
            </a:r>
            <a:endParaRPr sz="2800"/>
          </a:p>
          <a:p>
            <a:pPr indent="0" lvl="0" marL="0" rtl="0">
              <a:spcBef>
                <a:spcPts val="1600"/>
              </a:spcBef>
              <a:spcAft>
                <a:spcPts val="1600"/>
              </a:spcAft>
              <a:buNone/>
            </a:pPr>
            <a:r>
              <a:rPr lang="en" sz="2800"/>
              <a:t>If you save an excel or google docs file as a csv, it puts in the right formatting</a:t>
            </a:r>
            <a:endParaRPr sz="2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CSVs: So much like spreadsheets</a:t>
            </a:r>
            <a:endParaRPr sz="3600"/>
          </a:p>
          <a:p>
            <a:pPr indent="0" lvl="0" marL="0" rtl="0">
              <a:spcBef>
                <a:spcPts val="0"/>
              </a:spcBef>
              <a:spcAft>
                <a:spcPts val="0"/>
              </a:spcAft>
              <a:buNone/>
            </a:pPr>
            <a:r>
              <a:t/>
            </a:r>
            <a:endParaRPr sz="3600"/>
          </a:p>
        </p:txBody>
      </p:sp>
      <p:sp>
        <p:nvSpPr>
          <p:cNvPr id="163" name="Shape 163"/>
          <p:cNvSpPr txBox="1"/>
          <p:nvPr>
            <p:ph idx="1" type="body"/>
          </p:nvPr>
        </p:nvSpPr>
        <p:spPr>
          <a:xfrm>
            <a:off x="311700" y="1152475"/>
            <a:ext cx="30822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2800"/>
              <a:t>Saving a spreadsheet as a CSV</a:t>
            </a:r>
            <a:endParaRPr sz="2800"/>
          </a:p>
        </p:txBody>
      </p:sp>
      <p:pic>
        <p:nvPicPr>
          <p:cNvPr descr="Screen Shot 2017-07-04 at 9.45.47 PM.png" id="164" name="Shape 164"/>
          <p:cNvPicPr preferRelativeResize="0"/>
          <p:nvPr/>
        </p:nvPicPr>
        <p:blipFill>
          <a:blip r:embed="rId3">
            <a:alphaModFix/>
          </a:blip>
          <a:stretch>
            <a:fillRect/>
          </a:stretch>
        </p:blipFill>
        <p:spPr>
          <a:xfrm>
            <a:off x="3992289" y="1152475"/>
            <a:ext cx="4737435" cy="3991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CSVs: So much like spreadsheets</a:t>
            </a:r>
            <a:endParaRPr sz="3600"/>
          </a:p>
          <a:p>
            <a:pPr indent="0" lvl="0" marL="0" rtl="0">
              <a:spcBef>
                <a:spcPts val="0"/>
              </a:spcBef>
              <a:spcAft>
                <a:spcPts val="0"/>
              </a:spcAft>
              <a:buNone/>
            </a:pPr>
            <a:r>
              <a:t/>
            </a:r>
            <a:endParaRPr sz="3600"/>
          </a:p>
        </p:txBody>
      </p:sp>
      <p:sp>
        <p:nvSpPr>
          <p:cNvPr id="170" name="Shape 1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2800"/>
              <a:t>If Excel takes care of it, why does it matter what’s happening under the hood?</a:t>
            </a:r>
            <a:endParaRPr sz="2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Shape 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Data stories</a:t>
            </a:r>
            <a:endParaRPr/>
          </a:p>
        </p:txBody>
      </p:sp>
      <p:sp>
        <p:nvSpPr>
          <p:cNvPr id="61" name="Shape 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https://www.nytimes.com/interactive/2018/04/24/upshot/women-and-men-named-john.html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CSVs: So much like spreadsheets</a:t>
            </a:r>
            <a:endParaRPr sz="3600"/>
          </a:p>
          <a:p>
            <a:pPr indent="0" lvl="0" marL="0" rtl="0">
              <a:spcBef>
                <a:spcPts val="0"/>
              </a:spcBef>
              <a:spcAft>
                <a:spcPts val="0"/>
              </a:spcAft>
              <a:buNone/>
            </a:pPr>
            <a:r>
              <a:t/>
            </a:r>
            <a:endParaRPr sz="3600"/>
          </a:p>
        </p:txBody>
      </p:sp>
      <p:sp>
        <p:nvSpPr>
          <p:cNvPr id="176" name="Shape 1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2800"/>
              <a:t>Things to watch out for: the truncated zero</a:t>
            </a:r>
            <a:endParaRPr sz="2800"/>
          </a:p>
        </p:txBody>
      </p:sp>
      <p:sp>
        <p:nvSpPr>
          <p:cNvPr id="177" name="Shape 177"/>
          <p:cNvSpPr txBox="1"/>
          <p:nvPr/>
        </p:nvSpPr>
        <p:spPr>
          <a:xfrm>
            <a:off x="723500" y="2052150"/>
            <a:ext cx="8420400" cy="251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name,state,profession,favorite color,zipcode</a:t>
            </a:r>
            <a:endParaRPr sz="2400"/>
          </a:p>
          <a:p>
            <a:pPr indent="0" lvl="0" marL="0" rtl="0">
              <a:spcBef>
                <a:spcPts val="0"/>
              </a:spcBef>
              <a:spcAft>
                <a:spcPts val="0"/>
              </a:spcAft>
              <a:buNone/>
            </a:pPr>
            <a:r>
              <a:rPr lang="en" sz="2400"/>
              <a:t>Alice,AL,Artist,Aqua,35006</a:t>
            </a:r>
            <a:endParaRPr sz="2400"/>
          </a:p>
          <a:p>
            <a:pPr indent="0" lvl="0" marL="0" rtl="0">
              <a:spcBef>
                <a:spcPts val="0"/>
              </a:spcBef>
              <a:spcAft>
                <a:spcPts val="0"/>
              </a:spcAft>
              <a:buNone/>
            </a:pPr>
            <a:r>
              <a:rPr lang="en" sz="2400"/>
              <a:t>Carl,CA,Cartographer,Cyan,90210</a:t>
            </a:r>
            <a:endParaRPr sz="2400"/>
          </a:p>
          <a:p>
            <a:pPr indent="0" lvl="0" marL="0" rtl="0">
              <a:spcBef>
                <a:spcPts val="0"/>
              </a:spcBef>
              <a:spcAft>
                <a:spcPts val="0"/>
              </a:spcAft>
              <a:buNone/>
            </a:pPr>
            <a:r>
              <a:rPr lang="en" sz="2400"/>
              <a:t>Darlene,DE,Doctor,Dark Blue,19707</a:t>
            </a:r>
            <a:endParaRPr sz="2400"/>
          </a:p>
          <a:p>
            <a:pPr indent="0" lvl="0" marL="0" rtl="0">
              <a:spcBef>
                <a:spcPts val="0"/>
              </a:spcBef>
              <a:spcAft>
                <a:spcPts val="0"/>
              </a:spcAft>
              <a:buNone/>
            </a:pPr>
            <a:r>
              <a:rPr lang="en" sz="2400"/>
              <a:t>Frank,FL,Firefighter,Fuchsia,33134</a:t>
            </a:r>
            <a:endParaRPr sz="2400"/>
          </a:p>
          <a:p>
            <a:pPr indent="0" lvl="0" marL="0" rtl="0">
              <a:spcBef>
                <a:spcPts val="0"/>
              </a:spcBef>
              <a:spcAft>
                <a:spcPts val="0"/>
              </a:spcAft>
              <a:buNone/>
            </a:pPr>
            <a:r>
              <a:rPr lang="en" sz="2400"/>
              <a:t>Greg,GA,Geophysicist,Green,30004</a:t>
            </a:r>
            <a:endParaRPr sz="2400"/>
          </a:p>
          <a:p>
            <a:pPr indent="0" lvl="0" marL="0" rtl="0">
              <a:spcBef>
                <a:spcPts val="0"/>
              </a:spcBef>
              <a:spcAft>
                <a:spcPts val="0"/>
              </a:spcAft>
              <a:buNone/>
            </a:pPr>
            <a:r>
              <a:rPr lang="en" sz="2400"/>
              <a:t>Mary,MA,Mechanic,Mauve,02476</a:t>
            </a:r>
            <a:endParaRPr sz="2400"/>
          </a:p>
          <a:p>
            <a:pPr indent="0" lvl="0" marL="0" rtl="0">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CSVs: So much like spreadsheets</a:t>
            </a:r>
            <a:endParaRPr sz="3600"/>
          </a:p>
          <a:p>
            <a:pPr indent="0" lvl="0" marL="0" rtl="0">
              <a:spcBef>
                <a:spcPts val="0"/>
              </a:spcBef>
              <a:spcAft>
                <a:spcPts val="0"/>
              </a:spcAft>
              <a:buNone/>
            </a:pPr>
            <a:r>
              <a:t/>
            </a:r>
            <a:endParaRPr sz="3600"/>
          </a:p>
        </p:txBody>
      </p:sp>
      <p:sp>
        <p:nvSpPr>
          <p:cNvPr id="183" name="Shape 1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2800"/>
              <a:t>Things to watch out for: the truncated zero</a:t>
            </a:r>
            <a:endParaRPr sz="2800"/>
          </a:p>
        </p:txBody>
      </p:sp>
      <p:pic>
        <p:nvPicPr>
          <p:cNvPr descr="Screen Shot 2017-07-04 at 9.53.14 PM.png" id="184" name="Shape 184"/>
          <p:cNvPicPr preferRelativeResize="0"/>
          <p:nvPr/>
        </p:nvPicPr>
        <p:blipFill>
          <a:blip r:embed="rId3">
            <a:alphaModFix/>
          </a:blip>
          <a:stretch>
            <a:fillRect/>
          </a:stretch>
        </p:blipFill>
        <p:spPr>
          <a:xfrm>
            <a:off x="0" y="1315590"/>
            <a:ext cx="9143998" cy="35791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CSVs: So much like spreadsheets</a:t>
            </a:r>
            <a:endParaRPr sz="3600"/>
          </a:p>
          <a:p>
            <a:pPr indent="0" lvl="0" marL="0" rtl="0">
              <a:spcBef>
                <a:spcPts val="0"/>
              </a:spcBef>
              <a:spcAft>
                <a:spcPts val="0"/>
              </a:spcAft>
              <a:buNone/>
            </a:pPr>
            <a:r>
              <a:t/>
            </a:r>
            <a:endParaRPr sz="3600"/>
          </a:p>
        </p:txBody>
      </p:sp>
      <p:sp>
        <p:nvSpPr>
          <p:cNvPr id="190" name="Shape 190"/>
          <p:cNvSpPr txBox="1"/>
          <p:nvPr>
            <p:ph idx="1" type="body"/>
          </p:nvPr>
        </p:nvSpPr>
        <p:spPr>
          <a:xfrm>
            <a:off x="311700" y="1152475"/>
            <a:ext cx="46212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2800"/>
              <a:t>Things to watch out for: the truncated zero</a:t>
            </a:r>
            <a:endParaRPr sz="2800"/>
          </a:p>
        </p:txBody>
      </p:sp>
      <p:pic>
        <p:nvPicPr>
          <p:cNvPr descr="Screen Shot 2017-07-04 at 9.56.15 PM.png" id="191" name="Shape 191"/>
          <p:cNvPicPr preferRelativeResize="0"/>
          <p:nvPr/>
        </p:nvPicPr>
        <p:blipFill>
          <a:blip r:embed="rId3">
            <a:alphaModFix/>
          </a:blip>
          <a:stretch>
            <a:fillRect/>
          </a:stretch>
        </p:blipFill>
        <p:spPr>
          <a:xfrm>
            <a:off x="5089000" y="1152475"/>
            <a:ext cx="4055001" cy="39910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CSVs: So much like spreadsheets</a:t>
            </a:r>
            <a:endParaRPr sz="3600"/>
          </a:p>
          <a:p>
            <a:pPr indent="0" lvl="0" marL="0" rtl="0">
              <a:spcBef>
                <a:spcPts val="0"/>
              </a:spcBef>
              <a:spcAft>
                <a:spcPts val="0"/>
              </a:spcAft>
              <a:buNone/>
            </a:pPr>
            <a:r>
              <a:t/>
            </a:r>
            <a:endParaRPr sz="3600"/>
          </a:p>
        </p:txBody>
      </p:sp>
      <p:sp>
        <p:nvSpPr>
          <p:cNvPr id="197" name="Shape 1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Things to watch out for: the inconsistent line length</a:t>
            </a:r>
            <a:endParaRPr sz="2800"/>
          </a:p>
          <a:p>
            <a:pPr indent="0" lvl="0" marL="0" rtl="0">
              <a:spcBef>
                <a:spcPts val="1600"/>
              </a:spcBef>
              <a:spcAft>
                <a:spcPts val="1600"/>
              </a:spcAft>
              <a:buNone/>
            </a:pPr>
            <a:r>
              <a:rPr lang="en" sz="2800"/>
              <a:t>I don’t even know how to do this visually, but let me talk about the Federal Elections Commission for a moment</a:t>
            </a:r>
            <a:endParaRPr sz="2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CSVs: So much like spreadsheets</a:t>
            </a:r>
            <a:endParaRPr sz="3600"/>
          </a:p>
          <a:p>
            <a:pPr indent="0" lvl="0" marL="0" rtl="0">
              <a:spcBef>
                <a:spcPts val="0"/>
              </a:spcBef>
              <a:spcAft>
                <a:spcPts val="0"/>
              </a:spcAft>
              <a:buNone/>
            </a:pPr>
            <a:r>
              <a:t/>
            </a:r>
            <a:endParaRPr sz="3600"/>
          </a:p>
        </p:txBody>
      </p:sp>
      <p:sp>
        <p:nvSpPr>
          <p:cNvPr id="203" name="Shape 2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Things to watch out for: when we said comma, we meant…</a:t>
            </a:r>
            <a:endParaRPr sz="2800"/>
          </a:p>
          <a:p>
            <a:pPr indent="0" lvl="0" marL="0" rtl="0">
              <a:spcBef>
                <a:spcPts val="1600"/>
              </a:spcBef>
              <a:spcAft>
                <a:spcPts val="1600"/>
              </a:spcAft>
              <a:buNone/>
            </a:pPr>
            <a:r>
              <a:rPr lang="en" sz="2800"/>
              <a:t>One way that people deal with commas in fields (apart from quoting, which we discussed) is to pick a different character to separate the fields.</a:t>
            </a:r>
            <a:endParaRPr sz="2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CSVs: So much like spreadsheets</a:t>
            </a:r>
            <a:endParaRPr sz="3600"/>
          </a:p>
          <a:p>
            <a:pPr indent="0" lvl="0" marL="0" rtl="0">
              <a:spcBef>
                <a:spcPts val="0"/>
              </a:spcBef>
              <a:spcAft>
                <a:spcPts val="0"/>
              </a:spcAft>
              <a:buNone/>
            </a:pPr>
            <a:r>
              <a:t/>
            </a:r>
            <a:endParaRPr sz="3600"/>
          </a:p>
        </p:txBody>
      </p:sp>
      <p:sp>
        <p:nvSpPr>
          <p:cNvPr id="209" name="Shape 2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Things to watch out for: when we said comma, we meant…</a:t>
            </a:r>
            <a:endParaRPr sz="2800"/>
          </a:p>
          <a:p>
            <a:pPr indent="0" lvl="0" marL="0" rtl="0">
              <a:spcBef>
                <a:spcPts val="1600"/>
              </a:spcBef>
              <a:spcAft>
                <a:spcPts val="0"/>
              </a:spcAft>
              <a:buNone/>
            </a:pPr>
            <a:r>
              <a:rPr lang="en" sz="2800"/>
              <a:t>These separators are called delimiters. Here are some I’ve seen:</a:t>
            </a:r>
            <a:endParaRPr sz="2800"/>
          </a:p>
          <a:p>
            <a:pPr indent="0" lvl="0" marL="0" rtl="0">
              <a:spcBef>
                <a:spcPts val="1600"/>
              </a:spcBef>
              <a:spcAft>
                <a:spcPts val="1600"/>
              </a:spcAft>
              <a:buNone/>
            </a:pPr>
            <a:r>
              <a:rPr lang="en" sz="2800"/>
              <a:t>|    ,   (tab)   $   #   ;    :   but really it could be anything</a:t>
            </a:r>
            <a:endParaRPr sz="2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CSVs: So much like spreadsheets</a:t>
            </a:r>
            <a:endParaRPr sz="3600"/>
          </a:p>
          <a:p>
            <a:pPr indent="0" lvl="0" marL="0" rtl="0">
              <a:spcBef>
                <a:spcPts val="0"/>
              </a:spcBef>
              <a:spcAft>
                <a:spcPts val="0"/>
              </a:spcAft>
              <a:buNone/>
            </a:pPr>
            <a:r>
              <a:t/>
            </a:r>
            <a:endParaRPr sz="3600"/>
          </a:p>
        </p:txBody>
      </p:sp>
      <p:sp>
        <p:nvSpPr>
          <p:cNvPr id="215" name="Shape 2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Things to watch out for: line break characters</a:t>
            </a:r>
            <a:endParaRPr sz="2800"/>
          </a:p>
          <a:p>
            <a:pPr indent="0" lvl="0" marL="0" rtl="0">
              <a:spcBef>
                <a:spcPts val="1600"/>
              </a:spcBef>
              <a:spcAft>
                <a:spcPts val="1600"/>
              </a:spcAft>
              <a:buNone/>
            </a:pPr>
            <a:r>
              <a:rPr lang="en" sz="2800"/>
              <a:t>When we hit “enter” or “return”, we know what it looks like on our screen, but there are many ways a computer can represent that internally.</a:t>
            </a:r>
            <a:endParaRPr sz="2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CSVs: So much like spreadsheets</a:t>
            </a:r>
            <a:endParaRPr sz="3600"/>
          </a:p>
          <a:p>
            <a:pPr indent="0" lvl="0" marL="0" rtl="0">
              <a:spcBef>
                <a:spcPts val="0"/>
              </a:spcBef>
              <a:spcAft>
                <a:spcPts val="0"/>
              </a:spcAft>
              <a:buNone/>
            </a:pPr>
            <a:r>
              <a:t/>
            </a:r>
            <a:endParaRPr sz="3600"/>
          </a:p>
        </p:txBody>
      </p:sp>
      <p:sp>
        <p:nvSpPr>
          <p:cNvPr id="221" name="Shape 2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Things to watch out for: line break characters</a:t>
            </a:r>
            <a:endParaRPr sz="2800"/>
          </a:p>
          <a:p>
            <a:pPr indent="0" lvl="0" marL="0" rtl="0">
              <a:spcBef>
                <a:spcPts val="1600"/>
              </a:spcBef>
              <a:spcAft>
                <a:spcPts val="0"/>
              </a:spcAft>
              <a:buNone/>
            </a:pPr>
            <a:r>
              <a:rPr lang="en" sz="2800"/>
              <a:t>Usually your spreadsheet program can deal with these, but sometimes it’ll insert extra lines.</a:t>
            </a:r>
            <a:endParaRPr sz="2800"/>
          </a:p>
          <a:p>
            <a:pPr indent="0" lvl="0" marL="0" rtl="0">
              <a:spcBef>
                <a:spcPts val="1600"/>
              </a:spcBef>
              <a:spcAft>
                <a:spcPts val="1600"/>
              </a:spcAft>
              <a:buNone/>
            </a:pPr>
            <a:r>
              <a:rPr lang="en" sz="2800"/>
              <a:t>It can help to look at the raw text version of your CSV (we will discuss this later)</a:t>
            </a:r>
            <a:endParaRPr sz="2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Fixed Width Files</a:t>
            </a:r>
            <a:endParaRPr sz="3600"/>
          </a:p>
          <a:p>
            <a:pPr indent="0" lvl="0" marL="0" rtl="0">
              <a:spcBef>
                <a:spcPts val="0"/>
              </a:spcBef>
              <a:spcAft>
                <a:spcPts val="0"/>
              </a:spcAft>
              <a:buNone/>
            </a:pPr>
            <a:r>
              <a:t/>
            </a:r>
            <a:endParaRPr sz="3600"/>
          </a:p>
        </p:txBody>
      </p:sp>
      <p:sp>
        <p:nvSpPr>
          <p:cNvPr id="227" name="Shape 2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Sometimes someone will deal with the many potential CSV pitfalls by giving you a “Fixed Width File”</a:t>
            </a:r>
            <a:endParaRPr sz="2800"/>
          </a:p>
          <a:p>
            <a:pPr indent="0" lvl="0" marL="0" rtl="0">
              <a:spcBef>
                <a:spcPts val="1600"/>
              </a:spcBef>
              <a:spcAft>
                <a:spcPts val="1600"/>
              </a:spcAft>
              <a:buNone/>
            </a:pPr>
            <a:r>
              <a:rPr lang="en" sz="2800"/>
              <a:t>These are the work of the devil.</a:t>
            </a:r>
            <a:endParaRPr sz="2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Fixed Width Files</a:t>
            </a:r>
            <a:endParaRPr sz="3600"/>
          </a:p>
          <a:p>
            <a:pPr indent="0" lvl="0" marL="0" rtl="0">
              <a:spcBef>
                <a:spcPts val="0"/>
              </a:spcBef>
              <a:spcAft>
                <a:spcPts val="0"/>
              </a:spcAft>
              <a:buNone/>
            </a:pPr>
            <a:r>
              <a:t/>
            </a:r>
            <a:endParaRPr sz="3600"/>
          </a:p>
        </p:txBody>
      </p:sp>
      <p:sp>
        <p:nvSpPr>
          <p:cNvPr id="233" name="Shape 2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These look something like this</a:t>
            </a:r>
            <a:endParaRPr sz="2800"/>
          </a:p>
          <a:p>
            <a:pPr indent="0" lvl="0" marL="0" rtl="0">
              <a:spcBef>
                <a:spcPts val="1600"/>
              </a:spcBef>
              <a:spcAft>
                <a:spcPts val="1600"/>
              </a:spcAft>
              <a:buNone/>
            </a:pPr>
            <a:r>
              <a:t/>
            </a:r>
            <a:endParaRPr sz="2800"/>
          </a:p>
        </p:txBody>
      </p:sp>
      <p:sp>
        <p:nvSpPr>
          <p:cNvPr id="234" name="Shape 234"/>
          <p:cNvSpPr txBox="1"/>
          <p:nvPr/>
        </p:nvSpPr>
        <p:spPr>
          <a:xfrm>
            <a:off x="1026075" y="2104750"/>
            <a:ext cx="7143000" cy="2289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2400"/>
              <a:t>Alice     ALArtist         Aqua</a:t>
            </a:r>
            <a:endParaRPr sz="2400"/>
          </a:p>
          <a:p>
            <a:pPr indent="0" lvl="0" marL="0" rtl="0">
              <a:spcBef>
                <a:spcPts val="0"/>
              </a:spcBef>
              <a:spcAft>
                <a:spcPts val="0"/>
              </a:spcAft>
              <a:buClr>
                <a:schemeClr val="dk1"/>
              </a:buClr>
              <a:buSzPts val="1100"/>
              <a:buFont typeface="Arial"/>
              <a:buNone/>
            </a:pPr>
            <a:r>
              <a:rPr lang="en" sz="2400"/>
              <a:t>Carl      CACartographer   Cyan</a:t>
            </a:r>
            <a:endParaRPr sz="2400"/>
          </a:p>
          <a:p>
            <a:pPr indent="0" lvl="0" marL="0" rtl="0">
              <a:spcBef>
                <a:spcPts val="0"/>
              </a:spcBef>
              <a:spcAft>
                <a:spcPts val="0"/>
              </a:spcAft>
              <a:buClr>
                <a:schemeClr val="dk1"/>
              </a:buClr>
              <a:buSzPts val="1100"/>
              <a:buFont typeface="Arial"/>
              <a:buNone/>
            </a:pPr>
            <a:r>
              <a:rPr lang="en" sz="2400"/>
              <a:t>Darlene   DEDoctor         Dark Green</a:t>
            </a:r>
            <a:endParaRPr sz="2400"/>
          </a:p>
          <a:p>
            <a:pPr indent="0" lvl="0" marL="0" rtl="0">
              <a:spcBef>
                <a:spcPts val="0"/>
              </a:spcBef>
              <a:spcAft>
                <a:spcPts val="0"/>
              </a:spcAft>
              <a:buClr>
                <a:schemeClr val="dk1"/>
              </a:buClr>
              <a:buSzPts val="1100"/>
              <a:buFont typeface="Arial"/>
              <a:buNone/>
            </a:pPr>
            <a:r>
              <a:rPr lang="en" sz="2400"/>
              <a:t>Frank     FLFirefighter    Fuchsia</a:t>
            </a:r>
            <a:endParaRPr sz="2400"/>
          </a:p>
          <a:p>
            <a:pPr indent="0" lvl="0" marL="0" rtl="0">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6000"/>
              <a:t>Data Formats</a:t>
            </a:r>
            <a:endParaRPr sz="6000"/>
          </a:p>
        </p:txBody>
      </p:sp>
      <p:sp>
        <p:nvSpPr>
          <p:cNvPr id="67" name="Shape 67"/>
          <p:cNvSpPr txBox="1"/>
          <p:nvPr>
            <p:ph idx="1" type="body"/>
          </p:nvPr>
        </p:nvSpPr>
        <p:spPr>
          <a:xfrm>
            <a:off x="311700" y="3249225"/>
            <a:ext cx="8520600" cy="1319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2800"/>
              <a:t>Like eating your vegetables, but with commas</a:t>
            </a:r>
            <a:endParaRPr sz="2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Fixed Width Files</a:t>
            </a:r>
            <a:endParaRPr sz="3600"/>
          </a:p>
          <a:p>
            <a:pPr indent="0" lvl="0" marL="0" rtl="0">
              <a:spcBef>
                <a:spcPts val="0"/>
              </a:spcBef>
              <a:spcAft>
                <a:spcPts val="0"/>
              </a:spcAft>
              <a:buNone/>
            </a:pPr>
            <a:r>
              <a:t/>
            </a:r>
            <a:endParaRPr sz="3600"/>
          </a:p>
        </p:txBody>
      </p:sp>
      <p:sp>
        <p:nvSpPr>
          <p:cNvPr id="240" name="Shape 2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...and come with a dictionary that looks something like this</a:t>
            </a:r>
            <a:endParaRPr sz="2800"/>
          </a:p>
          <a:p>
            <a:pPr indent="0" lvl="0" marL="0" rtl="0">
              <a:spcBef>
                <a:spcPts val="1600"/>
              </a:spcBef>
              <a:spcAft>
                <a:spcPts val="1600"/>
              </a:spcAft>
              <a:buNone/>
            </a:pPr>
            <a:r>
              <a:t/>
            </a:r>
            <a:endParaRPr sz="2800"/>
          </a:p>
        </p:txBody>
      </p:sp>
      <p:sp>
        <p:nvSpPr>
          <p:cNvPr id="241" name="Shape 241"/>
          <p:cNvSpPr txBox="1"/>
          <p:nvPr/>
        </p:nvSpPr>
        <p:spPr>
          <a:xfrm>
            <a:off x="1000500" y="2525700"/>
            <a:ext cx="7143000" cy="2289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Column   Width   Description</a:t>
            </a:r>
            <a:endParaRPr sz="2400"/>
          </a:p>
          <a:p>
            <a:pPr indent="0" lvl="0" marL="0" rtl="0">
              <a:spcBef>
                <a:spcPts val="0"/>
              </a:spcBef>
              <a:spcAft>
                <a:spcPts val="0"/>
              </a:spcAft>
              <a:buNone/>
            </a:pPr>
            <a:r>
              <a:rPr lang="en" sz="2400"/>
              <a:t>1        10      Name</a:t>
            </a:r>
            <a:endParaRPr sz="2400"/>
          </a:p>
          <a:p>
            <a:pPr indent="0" lvl="0" marL="0" rtl="0">
              <a:spcBef>
                <a:spcPts val="0"/>
              </a:spcBef>
              <a:spcAft>
                <a:spcPts val="0"/>
              </a:spcAft>
              <a:buNone/>
            </a:pPr>
            <a:r>
              <a:rPr lang="en" sz="2400"/>
              <a:t>2        2       State</a:t>
            </a:r>
            <a:endParaRPr sz="2400"/>
          </a:p>
          <a:p>
            <a:pPr indent="0" lvl="0" marL="0" rtl="0">
              <a:spcBef>
                <a:spcPts val="0"/>
              </a:spcBef>
              <a:spcAft>
                <a:spcPts val="0"/>
              </a:spcAft>
              <a:buNone/>
            </a:pPr>
            <a:r>
              <a:rPr lang="en" sz="2400"/>
              <a:t>3        15      Profession</a:t>
            </a:r>
            <a:endParaRPr sz="2400"/>
          </a:p>
          <a:p>
            <a:pPr indent="0" lvl="0" marL="0" rtl="0">
              <a:spcBef>
                <a:spcPts val="0"/>
              </a:spcBef>
              <a:spcAft>
                <a:spcPts val="0"/>
              </a:spcAft>
              <a:buNone/>
            </a:pPr>
            <a:r>
              <a:rPr lang="en" sz="2400"/>
              <a:t>4        10      Favorite Color</a:t>
            </a:r>
            <a:endParaRPr sz="2400"/>
          </a:p>
          <a:p>
            <a:pPr indent="0" lvl="0" marL="0" rtl="0">
              <a:spcBef>
                <a:spcPts val="0"/>
              </a:spcBef>
              <a:spcAft>
                <a:spcPts val="0"/>
              </a:spcAft>
              <a:buNone/>
            </a:pPr>
            <a:r>
              <a:t/>
            </a:r>
            <a:endParaRPr sz="2400"/>
          </a:p>
          <a:p>
            <a:pPr indent="0" lvl="0" marL="0" rtl="0">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Fixed Width Files</a:t>
            </a:r>
            <a:endParaRPr sz="3600"/>
          </a:p>
          <a:p>
            <a:pPr indent="0" lvl="0" marL="0" rtl="0">
              <a:spcBef>
                <a:spcPts val="0"/>
              </a:spcBef>
              <a:spcAft>
                <a:spcPts val="0"/>
              </a:spcAft>
              <a:buNone/>
            </a:pPr>
            <a:r>
              <a:t/>
            </a:r>
            <a:endParaRPr sz="3600"/>
          </a:p>
        </p:txBody>
      </p:sp>
      <p:sp>
        <p:nvSpPr>
          <p:cNvPr id="247" name="Shape 247"/>
          <p:cNvSpPr txBox="1"/>
          <p:nvPr>
            <p:ph idx="1" type="body"/>
          </p:nvPr>
        </p:nvSpPr>
        <p:spPr>
          <a:xfrm>
            <a:off x="0" y="1152475"/>
            <a:ext cx="42228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There are always errors:</a:t>
            </a:r>
            <a:endParaRPr sz="2800"/>
          </a:p>
          <a:p>
            <a:pPr indent="-406400" lvl="0" marL="457200" rtl="0">
              <a:spcBef>
                <a:spcPts val="1600"/>
              </a:spcBef>
              <a:spcAft>
                <a:spcPts val="0"/>
              </a:spcAft>
              <a:buSzPts val="2800"/>
              <a:buChar char="●"/>
            </a:pPr>
            <a:r>
              <a:rPr lang="en" sz="2800"/>
              <a:t>The creator specified their widths before they saw all their data, so there is some field that doesn’t fit and had to be truncated.</a:t>
            </a:r>
            <a:endParaRPr sz="2800"/>
          </a:p>
          <a:p>
            <a:pPr indent="0" lvl="0" marL="0" rtl="0">
              <a:spcBef>
                <a:spcPts val="1600"/>
              </a:spcBef>
              <a:spcAft>
                <a:spcPts val="0"/>
              </a:spcAft>
              <a:buNone/>
            </a:pPr>
            <a:r>
              <a:t/>
            </a:r>
            <a:endParaRPr sz="2800"/>
          </a:p>
          <a:p>
            <a:pPr indent="0" lvl="0" marL="0" rtl="0">
              <a:spcBef>
                <a:spcPts val="1600"/>
              </a:spcBef>
              <a:spcAft>
                <a:spcPts val="1600"/>
              </a:spcAft>
              <a:buNone/>
            </a:pPr>
            <a:r>
              <a:t/>
            </a:r>
            <a:endParaRPr sz="2800"/>
          </a:p>
        </p:txBody>
      </p:sp>
      <p:sp>
        <p:nvSpPr>
          <p:cNvPr id="248" name="Shape 248"/>
          <p:cNvSpPr txBox="1"/>
          <p:nvPr/>
        </p:nvSpPr>
        <p:spPr>
          <a:xfrm>
            <a:off x="4091125" y="1920575"/>
            <a:ext cx="7485000" cy="2289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Alice     ALArtist         Aqua</a:t>
            </a:r>
            <a:endParaRPr sz="2400"/>
          </a:p>
          <a:p>
            <a:pPr indent="0" lvl="0" marL="0" rtl="0">
              <a:spcBef>
                <a:spcPts val="0"/>
              </a:spcBef>
              <a:spcAft>
                <a:spcPts val="0"/>
              </a:spcAft>
              <a:buNone/>
            </a:pPr>
            <a:r>
              <a:rPr lang="en" sz="2400"/>
              <a:t>Carl      CACartographer   Cyan</a:t>
            </a:r>
            <a:endParaRPr sz="2400"/>
          </a:p>
          <a:p>
            <a:pPr indent="0" lvl="0" marL="0" rtl="0">
              <a:spcBef>
                <a:spcPts val="0"/>
              </a:spcBef>
              <a:spcAft>
                <a:spcPts val="0"/>
              </a:spcAft>
              <a:buNone/>
            </a:pPr>
            <a:r>
              <a:rPr lang="en" sz="2400"/>
              <a:t>Darlene   DEDoctor         Dark Green</a:t>
            </a:r>
            <a:endParaRPr sz="2400"/>
          </a:p>
          <a:p>
            <a:pPr indent="0" lvl="0" marL="0" rtl="0">
              <a:spcBef>
                <a:spcPts val="0"/>
              </a:spcBef>
              <a:spcAft>
                <a:spcPts val="0"/>
              </a:spcAft>
              <a:buNone/>
            </a:pPr>
            <a:r>
              <a:rPr lang="en" sz="2400"/>
              <a:t>Frank     FLFirefighter    Fuchsia</a:t>
            </a:r>
            <a:endParaRPr sz="2400"/>
          </a:p>
          <a:p>
            <a:pPr indent="0" lvl="0" marL="0" rtl="0">
              <a:spcBef>
                <a:spcPts val="0"/>
              </a:spcBef>
              <a:spcAft>
                <a:spcPts val="0"/>
              </a:spcAft>
              <a:buNone/>
            </a:pPr>
            <a:r>
              <a:rPr lang="en" sz="2400"/>
              <a:t>Mary CatheMAMotorcycle RepaMidnight B</a:t>
            </a:r>
            <a:endParaRPr sz="2400"/>
          </a:p>
          <a:p>
            <a:pPr indent="0" lvl="0" marL="0" rtl="0">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Fixed Width Files</a:t>
            </a:r>
            <a:endParaRPr sz="3600"/>
          </a:p>
          <a:p>
            <a:pPr indent="0" lvl="0" marL="0" rtl="0">
              <a:spcBef>
                <a:spcPts val="0"/>
              </a:spcBef>
              <a:spcAft>
                <a:spcPts val="0"/>
              </a:spcAft>
              <a:buNone/>
            </a:pPr>
            <a:r>
              <a:t/>
            </a:r>
            <a:endParaRPr sz="3600"/>
          </a:p>
        </p:txBody>
      </p:sp>
      <p:sp>
        <p:nvSpPr>
          <p:cNvPr id="254" name="Shape 254"/>
          <p:cNvSpPr txBox="1"/>
          <p:nvPr>
            <p:ph idx="1" type="body"/>
          </p:nvPr>
        </p:nvSpPr>
        <p:spPr>
          <a:xfrm>
            <a:off x="447250" y="1152475"/>
            <a:ext cx="82347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There are always errors:</a:t>
            </a:r>
            <a:endParaRPr sz="2800"/>
          </a:p>
          <a:p>
            <a:pPr indent="-406400" lvl="0" marL="457200" rtl="0">
              <a:spcBef>
                <a:spcPts val="1600"/>
              </a:spcBef>
              <a:spcAft>
                <a:spcPts val="0"/>
              </a:spcAft>
              <a:buSzPts val="2800"/>
              <a:buChar char="●"/>
            </a:pPr>
            <a:r>
              <a:rPr lang="en" sz="2800"/>
              <a:t>Someone tries to fix the formatting issue and ends up messing up the spacing of the whole file </a:t>
            </a:r>
            <a:endParaRPr sz="2800"/>
          </a:p>
          <a:p>
            <a:pPr indent="0" lvl="0" marL="0" rtl="0">
              <a:spcBef>
                <a:spcPts val="1600"/>
              </a:spcBef>
              <a:spcAft>
                <a:spcPts val="0"/>
              </a:spcAft>
              <a:buNone/>
            </a:pPr>
            <a:r>
              <a:t/>
            </a:r>
            <a:endParaRPr sz="2800"/>
          </a:p>
          <a:p>
            <a:pPr indent="0" lvl="0" marL="0" rtl="0">
              <a:spcBef>
                <a:spcPts val="1600"/>
              </a:spcBef>
              <a:spcAft>
                <a:spcPts val="1600"/>
              </a:spcAft>
              <a:buNone/>
            </a:pPr>
            <a:r>
              <a:t/>
            </a:r>
            <a:endParaRPr sz="2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Fixed Width Files</a:t>
            </a:r>
            <a:endParaRPr sz="3600"/>
          </a:p>
          <a:p>
            <a:pPr indent="0" lvl="0" marL="0" rtl="0">
              <a:spcBef>
                <a:spcPts val="0"/>
              </a:spcBef>
              <a:spcAft>
                <a:spcPts val="0"/>
              </a:spcAft>
              <a:buNone/>
            </a:pPr>
            <a:r>
              <a:t/>
            </a:r>
            <a:endParaRPr sz="3600"/>
          </a:p>
        </p:txBody>
      </p:sp>
      <p:sp>
        <p:nvSpPr>
          <p:cNvPr id="260" name="Shape 260"/>
          <p:cNvSpPr txBox="1"/>
          <p:nvPr>
            <p:ph idx="1" type="body"/>
          </p:nvPr>
        </p:nvSpPr>
        <p:spPr>
          <a:xfrm>
            <a:off x="486725" y="1152475"/>
            <a:ext cx="81954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There are always errors:</a:t>
            </a:r>
            <a:endParaRPr sz="2800"/>
          </a:p>
          <a:p>
            <a:pPr indent="-406400" lvl="0" marL="457200" rtl="0">
              <a:spcBef>
                <a:spcPts val="1600"/>
              </a:spcBef>
              <a:spcAft>
                <a:spcPts val="0"/>
              </a:spcAft>
              <a:buSzPts val="2800"/>
              <a:buChar char="●"/>
            </a:pPr>
            <a:r>
              <a:rPr lang="en" sz="2800"/>
              <a:t>The key is not maintained and it is full of lies.</a:t>
            </a:r>
            <a:endParaRPr sz="2800"/>
          </a:p>
          <a:p>
            <a:pPr indent="0" lvl="0" marL="0" rtl="0">
              <a:spcBef>
                <a:spcPts val="1600"/>
              </a:spcBef>
              <a:spcAft>
                <a:spcPts val="0"/>
              </a:spcAft>
              <a:buNone/>
            </a:pPr>
            <a:r>
              <a:t/>
            </a:r>
            <a:endParaRPr sz="2800"/>
          </a:p>
          <a:p>
            <a:pPr indent="0" lvl="0" marL="0" rtl="0">
              <a:spcBef>
                <a:spcPts val="1600"/>
              </a:spcBef>
              <a:spcAft>
                <a:spcPts val="1600"/>
              </a:spcAft>
              <a:buNone/>
            </a:pPr>
            <a:r>
              <a:t/>
            </a:r>
            <a:endParaRPr sz="2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Fixed Width Files</a:t>
            </a:r>
            <a:endParaRPr sz="3600"/>
          </a:p>
          <a:p>
            <a:pPr indent="0" lvl="0" marL="0" rtl="0">
              <a:spcBef>
                <a:spcPts val="0"/>
              </a:spcBef>
              <a:spcAft>
                <a:spcPts val="0"/>
              </a:spcAft>
              <a:buNone/>
            </a:pPr>
            <a:r>
              <a:t/>
            </a:r>
            <a:endParaRPr sz="3600"/>
          </a:p>
        </p:txBody>
      </p:sp>
      <p:sp>
        <p:nvSpPr>
          <p:cNvPr id="266" name="Shape 266"/>
          <p:cNvSpPr txBox="1"/>
          <p:nvPr>
            <p:ph idx="1" type="body"/>
          </p:nvPr>
        </p:nvSpPr>
        <p:spPr>
          <a:xfrm>
            <a:off x="526200" y="1152475"/>
            <a:ext cx="81558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There are always errors:</a:t>
            </a:r>
            <a:endParaRPr sz="2800"/>
          </a:p>
          <a:p>
            <a:pPr indent="0" lvl="0" marL="0" rtl="0">
              <a:spcBef>
                <a:spcPts val="1600"/>
              </a:spcBef>
              <a:spcAft>
                <a:spcPts val="0"/>
              </a:spcAft>
              <a:buNone/>
            </a:pPr>
            <a:r>
              <a:rPr lang="en" sz="2800"/>
              <a:t>If anyone offers to pull some data for you and asks you what format you’d like, tell them anything, ANYTHING but fixed width.</a:t>
            </a:r>
            <a:endParaRPr sz="2800"/>
          </a:p>
          <a:p>
            <a:pPr indent="0" lvl="0" marL="0" rtl="0">
              <a:spcBef>
                <a:spcPts val="1600"/>
              </a:spcBef>
              <a:spcAft>
                <a:spcPts val="0"/>
              </a:spcAft>
              <a:buNone/>
            </a:pPr>
            <a:r>
              <a:rPr lang="en" sz="2800"/>
              <a:t>You have been warned.</a:t>
            </a:r>
            <a:endParaRPr sz="2800"/>
          </a:p>
          <a:p>
            <a:pPr indent="0" lvl="0" marL="0" rtl="0">
              <a:spcBef>
                <a:spcPts val="1600"/>
              </a:spcBef>
              <a:spcAft>
                <a:spcPts val="1600"/>
              </a:spcAft>
              <a:buNone/>
            </a:pPr>
            <a:r>
              <a:t/>
            </a:r>
            <a:endParaRPr sz="2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CSVs (and their friends) have schemas</a:t>
            </a:r>
            <a:endParaRPr sz="3600"/>
          </a:p>
          <a:p>
            <a:pPr indent="0" lvl="0" marL="0" rtl="0">
              <a:spcBef>
                <a:spcPts val="0"/>
              </a:spcBef>
              <a:spcAft>
                <a:spcPts val="0"/>
              </a:spcAft>
              <a:buNone/>
            </a:pPr>
            <a:r>
              <a:t/>
            </a:r>
            <a:endParaRPr sz="3600"/>
          </a:p>
        </p:txBody>
      </p:sp>
      <p:sp>
        <p:nvSpPr>
          <p:cNvPr id="272" name="Shape 2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What is a schema?</a:t>
            </a:r>
            <a:endParaRPr sz="2800"/>
          </a:p>
          <a:p>
            <a:pPr indent="0" lvl="0" marL="0" rtl="0">
              <a:spcBef>
                <a:spcPts val="1600"/>
              </a:spcBef>
              <a:spcAft>
                <a:spcPts val="0"/>
              </a:spcAft>
              <a:buNone/>
            </a:pPr>
            <a:r>
              <a:rPr lang="en" sz="2800"/>
              <a:t>It tells you what fields your data will have and (sometimes) what to expect from that data</a:t>
            </a:r>
            <a:endParaRPr sz="2800"/>
          </a:p>
          <a:p>
            <a:pPr indent="0" lvl="0" marL="0" rtl="0">
              <a:spcBef>
                <a:spcPts val="1600"/>
              </a:spcBef>
              <a:spcAft>
                <a:spcPts val="0"/>
              </a:spcAft>
              <a:buNone/>
            </a:pPr>
            <a:r>
              <a:rPr lang="en" sz="2800"/>
              <a:t>In the case of a CSV, that’s the column name</a:t>
            </a:r>
            <a:endParaRPr sz="2800"/>
          </a:p>
          <a:p>
            <a:pPr indent="0" lvl="0" marL="0" rtl="0">
              <a:spcBef>
                <a:spcPts val="1600"/>
              </a:spcBef>
              <a:spcAft>
                <a:spcPts val="1600"/>
              </a:spcAft>
              <a:buNone/>
            </a:pPr>
            <a:r>
              <a:t/>
            </a:r>
            <a:endParaRPr sz="2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Schemas: Pros and Cons</a:t>
            </a:r>
            <a:endParaRPr sz="3600"/>
          </a:p>
          <a:p>
            <a:pPr indent="0" lvl="0" marL="0" rtl="0">
              <a:spcBef>
                <a:spcPts val="0"/>
              </a:spcBef>
              <a:spcAft>
                <a:spcPts val="0"/>
              </a:spcAft>
              <a:buNone/>
            </a:pPr>
            <a:r>
              <a:t/>
            </a:r>
            <a:endParaRPr sz="3600"/>
          </a:p>
        </p:txBody>
      </p:sp>
      <p:sp>
        <p:nvSpPr>
          <p:cNvPr id="278" name="Shape 2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Schemas are great if you want very consistent data. You will get the same fields in each row, which is very helpful for sorting, summing, averaging...</a:t>
            </a:r>
            <a:endParaRPr sz="2800"/>
          </a:p>
          <a:p>
            <a:pPr indent="0" lvl="0" marL="0" rtl="0">
              <a:spcBef>
                <a:spcPts val="1600"/>
              </a:spcBef>
              <a:spcAft>
                <a:spcPts val="1600"/>
              </a:spcAft>
              <a:buNone/>
            </a:pPr>
            <a:r>
              <a:t/>
            </a:r>
            <a:endParaRPr sz="2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Schemas: Pros and Cons</a:t>
            </a:r>
            <a:endParaRPr sz="3600"/>
          </a:p>
          <a:p>
            <a:pPr indent="0" lvl="0" marL="0" rtl="0">
              <a:spcBef>
                <a:spcPts val="0"/>
              </a:spcBef>
              <a:spcAft>
                <a:spcPts val="0"/>
              </a:spcAft>
              <a:buNone/>
            </a:pPr>
            <a:r>
              <a:t/>
            </a:r>
            <a:endParaRPr sz="3600"/>
          </a:p>
        </p:txBody>
      </p:sp>
      <p:sp>
        <p:nvSpPr>
          <p:cNvPr id="284" name="Shape 2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...but it’s not always how the world works.</a:t>
            </a:r>
            <a:endParaRPr sz="2800"/>
          </a:p>
          <a:p>
            <a:pPr indent="0" lvl="0" marL="0" rtl="0">
              <a:spcBef>
                <a:spcPts val="1600"/>
              </a:spcBef>
              <a:spcAft>
                <a:spcPts val="1600"/>
              </a:spcAft>
              <a:buNone/>
            </a:pPr>
            <a:r>
              <a:t/>
            </a:r>
            <a:endParaRPr sz="2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CSVs: the multiple category problem</a:t>
            </a:r>
            <a:endParaRPr sz="3600"/>
          </a:p>
          <a:p>
            <a:pPr indent="0" lvl="0" marL="0" rtl="0">
              <a:spcBef>
                <a:spcPts val="0"/>
              </a:spcBef>
              <a:spcAft>
                <a:spcPts val="0"/>
              </a:spcAft>
              <a:buNone/>
            </a:pPr>
            <a:r>
              <a:t/>
            </a:r>
            <a:endParaRPr sz="3600"/>
          </a:p>
        </p:txBody>
      </p:sp>
      <p:sp>
        <p:nvSpPr>
          <p:cNvPr id="290" name="Shape 2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sz="2800"/>
          </a:p>
        </p:txBody>
      </p:sp>
      <p:pic>
        <p:nvPicPr>
          <p:cNvPr descr="Screen Shot 2017-07-05 at 8.11.05 AM.png" id="291" name="Shape 291"/>
          <p:cNvPicPr preferRelativeResize="0"/>
          <p:nvPr/>
        </p:nvPicPr>
        <p:blipFill>
          <a:blip r:embed="rId3">
            <a:alphaModFix/>
          </a:blip>
          <a:stretch>
            <a:fillRect/>
          </a:stretch>
        </p:blipFill>
        <p:spPr>
          <a:xfrm>
            <a:off x="0" y="1432987"/>
            <a:ext cx="9144000" cy="2887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Shape 2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Going Schema-less</a:t>
            </a:r>
            <a:endParaRPr sz="3600"/>
          </a:p>
          <a:p>
            <a:pPr indent="0" lvl="0" marL="0" rtl="0">
              <a:spcBef>
                <a:spcPts val="0"/>
              </a:spcBef>
              <a:spcAft>
                <a:spcPts val="0"/>
              </a:spcAft>
              <a:buNone/>
            </a:pPr>
            <a:r>
              <a:t/>
            </a:r>
            <a:endParaRPr sz="3600"/>
          </a:p>
        </p:txBody>
      </p:sp>
      <p:sp>
        <p:nvSpPr>
          <p:cNvPr id="297" name="Shape 2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rtl="0">
              <a:spcBef>
                <a:spcPts val="0"/>
              </a:spcBef>
              <a:spcAft>
                <a:spcPts val="0"/>
              </a:spcAft>
              <a:buSzPts val="2800"/>
              <a:buChar char="●"/>
            </a:pPr>
            <a:r>
              <a:rPr lang="en" sz="2800"/>
              <a:t>Allows you to structure your data more like the way the world is structured</a:t>
            </a:r>
            <a:endParaRPr sz="2800"/>
          </a:p>
          <a:p>
            <a:pPr indent="-406400" lvl="0" marL="457200" rtl="0">
              <a:spcBef>
                <a:spcPts val="0"/>
              </a:spcBef>
              <a:spcAft>
                <a:spcPts val="0"/>
              </a:spcAft>
              <a:buSzPts val="2800"/>
              <a:buChar char="●"/>
            </a:pPr>
            <a:r>
              <a:rPr lang="en" sz="2800"/>
              <a:t>But...if you don’t know what’s going to be in there, how are you going to find it?</a:t>
            </a:r>
            <a:endParaRPr sz="2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When you ask someone for data...</a:t>
            </a:r>
            <a:endParaRPr sz="3600"/>
          </a:p>
          <a:p>
            <a:pPr indent="0" lvl="0" marL="0" rtl="0">
              <a:spcBef>
                <a:spcPts val="0"/>
              </a:spcBef>
              <a:spcAft>
                <a:spcPts val="0"/>
              </a:spcAft>
              <a:buNone/>
            </a:pPr>
            <a:r>
              <a:t/>
            </a:r>
            <a:endParaRPr sz="3600"/>
          </a:p>
        </p:txBody>
      </p:sp>
      <p:sp>
        <p:nvSpPr>
          <p:cNvPr id="73" name="Shape 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They will probably give it to you in whatever format is easiest for them.</a:t>
            </a:r>
            <a:endParaRPr sz="2800"/>
          </a:p>
          <a:p>
            <a:pPr indent="0" lvl="0" marL="0" rtl="0">
              <a:spcBef>
                <a:spcPts val="1600"/>
              </a:spcBef>
              <a:spcAft>
                <a:spcPts val="0"/>
              </a:spcAft>
              <a:buNone/>
            </a:pPr>
            <a:r>
              <a:t/>
            </a:r>
            <a:endParaRPr sz="2800"/>
          </a:p>
          <a:p>
            <a:pPr indent="0" lvl="0" marL="0" rtl="0">
              <a:spcBef>
                <a:spcPts val="1600"/>
              </a:spcBef>
              <a:spcAft>
                <a:spcPts val="1600"/>
              </a:spcAft>
              <a:buNone/>
            </a:pPr>
            <a:r>
              <a:rPr lang="en" sz="2800"/>
              <a:t>That might not be the format that is easiest for you.</a:t>
            </a:r>
            <a:endParaRPr sz="2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Shape 3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Two data formats:</a:t>
            </a:r>
            <a:endParaRPr sz="3600"/>
          </a:p>
          <a:p>
            <a:pPr indent="0" lvl="0" marL="0" rtl="0">
              <a:spcBef>
                <a:spcPts val="0"/>
              </a:spcBef>
              <a:spcAft>
                <a:spcPts val="0"/>
              </a:spcAft>
              <a:buNone/>
            </a:pPr>
            <a:r>
              <a:t/>
            </a:r>
            <a:endParaRPr sz="3600"/>
          </a:p>
        </p:txBody>
      </p:sp>
      <p:sp>
        <p:nvSpPr>
          <p:cNvPr id="303" name="Shape 3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rtl="0">
              <a:spcBef>
                <a:spcPts val="0"/>
              </a:spcBef>
              <a:spcAft>
                <a:spcPts val="0"/>
              </a:spcAft>
              <a:buSzPts val="2800"/>
              <a:buChar char="●"/>
            </a:pPr>
            <a:r>
              <a:rPr lang="en" sz="2800"/>
              <a:t>XML: eXtensible Markup Language (pronounced “X-M-L”)</a:t>
            </a:r>
            <a:endParaRPr sz="2800"/>
          </a:p>
          <a:p>
            <a:pPr indent="-406400" lvl="0" marL="457200" rtl="0">
              <a:spcBef>
                <a:spcPts val="0"/>
              </a:spcBef>
              <a:spcAft>
                <a:spcPts val="0"/>
              </a:spcAft>
              <a:buSzPts val="2800"/>
              <a:buChar char="●"/>
            </a:pPr>
            <a:r>
              <a:rPr lang="en" sz="2800"/>
              <a:t>JSON: JavaScript Object Notation (I’ve heard it pronounced like the name Jason and also “J-sun”, probably with the latter being slightly more common)</a:t>
            </a:r>
            <a:endParaRPr sz="2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Shape 3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XML: How it works</a:t>
            </a:r>
            <a:endParaRPr sz="3600"/>
          </a:p>
          <a:p>
            <a:pPr indent="0" lvl="0" marL="0" rtl="0">
              <a:spcBef>
                <a:spcPts val="0"/>
              </a:spcBef>
              <a:spcAft>
                <a:spcPts val="0"/>
              </a:spcAft>
              <a:buNone/>
            </a:pPr>
            <a:r>
              <a:t/>
            </a:r>
            <a:endParaRPr sz="3600"/>
          </a:p>
        </p:txBody>
      </p:sp>
      <p:sp>
        <p:nvSpPr>
          <p:cNvPr id="309" name="Shape 3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rtl="0">
              <a:spcBef>
                <a:spcPts val="0"/>
              </a:spcBef>
              <a:spcAft>
                <a:spcPts val="0"/>
              </a:spcAft>
              <a:buSzPts val="2800"/>
              <a:buChar char="●"/>
            </a:pPr>
            <a:r>
              <a:rPr lang="en" sz="2800"/>
              <a:t>Tags use &lt;&gt;</a:t>
            </a:r>
            <a:endParaRPr sz="2800"/>
          </a:p>
          <a:p>
            <a:pPr indent="-406400" lvl="0" marL="457200" rtl="0">
              <a:spcBef>
                <a:spcPts val="0"/>
              </a:spcBef>
              <a:spcAft>
                <a:spcPts val="0"/>
              </a:spcAft>
              <a:buSzPts val="2800"/>
              <a:buChar char="●"/>
            </a:pPr>
            <a:r>
              <a:rPr lang="en" sz="2800"/>
              <a:t>Tags are closed with /</a:t>
            </a:r>
            <a:endParaRPr sz="2800"/>
          </a:p>
          <a:p>
            <a:pPr indent="-406400" lvl="0" marL="457200" rtl="0">
              <a:spcBef>
                <a:spcPts val="0"/>
              </a:spcBef>
              <a:spcAft>
                <a:spcPts val="0"/>
              </a:spcAft>
              <a:buSzPts val="2800"/>
              <a:buChar char="●"/>
            </a:pPr>
            <a:r>
              <a:rPr lang="en" sz="2800"/>
              <a:t>Looks very similar to HTML</a:t>
            </a:r>
            <a:endParaRPr sz="2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XML: example</a:t>
            </a:r>
            <a:endParaRPr sz="3600"/>
          </a:p>
          <a:p>
            <a:pPr indent="0" lvl="0" marL="0" rtl="0">
              <a:spcBef>
                <a:spcPts val="0"/>
              </a:spcBef>
              <a:spcAft>
                <a:spcPts val="0"/>
              </a:spcAft>
              <a:buNone/>
            </a:pPr>
            <a:r>
              <a:t/>
            </a:r>
            <a:endParaRPr sz="3600"/>
          </a:p>
        </p:txBody>
      </p:sp>
      <p:sp>
        <p:nvSpPr>
          <p:cNvPr id="315" name="Shape 315"/>
          <p:cNvSpPr txBox="1"/>
          <p:nvPr/>
        </p:nvSpPr>
        <p:spPr>
          <a:xfrm>
            <a:off x="907675" y="1223400"/>
            <a:ext cx="7924500" cy="3657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&lt;quiz&gt;</a:t>
            </a:r>
            <a:endParaRPr/>
          </a:p>
          <a:p>
            <a:pPr indent="0" lvl="0" marL="0" rtl="0">
              <a:spcBef>
                <a:spcPts val="0"/>
              </a:spcBef>
              <a:spcAft>
                <a:spcPts val="0"/>
              </a:spcAft>
              <a:buNone/>
            </a:pPr>
            <a:r>
              <a:rPr lang="en"/>
              <a:t>        &lt;question1&gt;</a:t>
            </a:r>
            <a:endParaRPr/>
          </a:p>
          <a:p>
            <a:pPr indent="0" lvl="0" marL="0" rtl="0">
              <a:spcBef>
                <a:spcPts val="0"/>
              </a:spcBef>
              <a:spcAft>
                <a:spcPts val="0"/>
              </a:spcAft>
              <a:buNone/>
            </a:pPr>
            <a:r>
              <a:rPr lang="en"/>
              <a:t>		&lt;question&gt;How many stripes on the US flag?&lt;/question&gt;</a:t>
            </a:r>
            <a:endParaRPr/>
          </a:p>
          <a:p>
            <a:pPr indent="0" lvl="0" marL="0" rtl="0">
              <a:spcBef>
                <a:spcPts val="0"/>
              </a:spcBef>
              <a:spcAft>
                <a:spcPts val="0"/>
              </a:spcAft>
              <a:buNone/>
            </a:pPr>
            <a:r>
              <a:rPr lang="en"/>
              <a:t>		&lt;type&gt;Free response&lt;/type&gt;</a:t>
            </a:r>
            <a:endParaRPr/>
          </a:p>
          <a:p>
            <a:pPr indent="0" lvl="0" marL="0" rtl="0">
              <a:spcBef>
                <a:spcPts val="0"/>
              </a:spcBef>
              <a:spcAft>
                <a:spcPts val="0"/>
              </a:spcAft>
              <a:buNone/>
            </a:pPr>
            <a:r>
              <a:rPr lang="en"/>
              <a:t>		&lt;answer&gt;13&lt;/answer&gt;</a:t>
            </a:r>
            <a:endParaRPr/>
          </a:p>
          <a:p>
            <a:pPr indent="0" lvl="0" marL="0" rtl="0">
              <a:spcBef>
                <a:spcPts val="0"/>
              </a:spcBef>
              <a:spcAft>
                <a:spcPts val="0"/>
              </a:spcAft>
              <a:buNone/>
            </a:pPr>
            <a:r>
              <a:rPr lang="en"/>
              <a:t>	&lt;/question1&gt;</a:t>
            </a:r>
            <a:endParaRPr/>
          </a:p>
          <a:p>
            <a:pPr indent="0" lvl="0" marL="0" rtl="0">
              <a:spcBef>
                <a:spcPts val="0"/>
              </a:spcBef>
              <a:spcAft>
                <a:spcPts val="0"/>
              </a:spcAft>
              <a:buNone/>
            </a:pPr>
            <a:r>
              <a:rPr lang="en"/>
              <a:t>	&lt;question2&gt;</a:t>
            </a:r>
            <a:endParaRPr/>
          </a:p>
          <a:p>
            <a:pPr indent="457200" lvl="0" marL="0" rtl="0">
              <a:spcBef>
                <a:spcPts val="0"/>
              </a:spcBef>
              <a:spcAft>
                <a:spcPts val="0"/>
              </a:spcAft>
              <a:buNone/>
            </a:pPr>
            <a:r>
              <a:rPr lang="en"/>
              <a:t>	&lt;question&gt;How many stars on the US flag?&lt;/question&gt;</a:t>
            </a:r>
            <a:endParaRPr/>
          </a:p>
          <a:p>
            <a:pPr indent="0" lvl="0" marL="0" rtl="0">
              <a:spcBef>
                <a:spcPts val="0"/>
              </a:spcBef>
              <a:spcAft>
                <a:spcPts val="0"/>
              </a:spcAft>
              <a:buNone/>
            </a:pPr>
            <a:r>
              <a:rPr lang="en"/>
              <a:t>		&lt;type&gt;Multiple Choice&lt;/type&gt;</a:t>
            </a:r>
            <a:endParaRPr/>
          </a:p>
          <a:p>
            <a:pPr indent="0" lvl="0" marL="0" rtl="0">
              <a:spcBef>
                <a:spcPts val="0"/>
              </a:spcBef>
              <a:spcAft>
                <a:spcPts val="0"/>
              </a:spcAft>
              <a:buNone/>
            </a:pPr>
            <a:r>
              <a:rPr lang="en"/>
              <a:t>		&lt;choices&gt;</a:t>
            </a:r>
            <a:endParaRPr/>
          </a:p>
          <a:p>
            <a:pPr indent="0" lvl="0" marL="0" rtl="0">
              <a:spcBef>
                <a:spcPts val="0"/>
              </a:spcBef>
              <a:spcAft>
                <a:spcPts val="0"/>
              </a:spcAft>
              <a:buNone/>
            </a:pPr>
            <a:r>
              <a:rPr lang="en"/>
              <a:t>			&lt;choice1&gt;38&lt;/choice1&gt;</a:t>
            </a:r>
            <a:endParaRPr/>
          </a:p>
          <a:p>
            <a:pPr indent="0" lvl="0" marL="0" rtl="0">
              <a:spcBef>
                <a:spcPts val="0"/>
              </a:spcBef>
              <a:spcAft>
                <a:spcPts val="0"/>
              </a:spcAft>
              <a:buNone/>
            </a:pPr>
            <a:r>
              <a:rPr lang="en">
                <a:solidFill>
                  <a:schemeClr val="dk1"/>
                </a:solidFill>
              </a:rPr>
              <a:t>			&lt;choice2&gt;50&lt;/choice2&gt;</a:t>
            </a:r>
            <a:endParaRPr>
              <a:solidFill>
                <a:schemeClr val="dk1"/>
              </a:solidFill>
            </a:endParaRPr>
          </a:p>
          <a:p>
            <a:pPr indent="0" lvl="0" marL="0" rtl="0">
              <a:spcBef>
                <a:spcPts val="0"/>
              </a:spcBef>
              <a:spcAft>
                <a:spcPts val="0"/>
              </a:spcAft>
              <a:buNone/>
            </a:pPr>
            <a:r>
              <a:rPr lang="en">
                <a:solidFill>
                  <a:schemeClr val="dk1"/>
                </a:solidFill>
              </a:rPr>
              <a:t>			&lt;choice3&gt;73&lt;/choice3&gt;</a:t>
            </a:r>
            <a:endParaRPr>
              <a:solidFill>
                <a:schemeClr val="dk1"/>
              </a:solidFill>
            </a:endParaRPr>
          </a:p>
          <a:p>
            <a:pPr indent="0" lvl="0" marL="0" rtl="0">
              <a:spcBef>
                <a:spcPts val="0"/>
              </a:spcBef>
              <a:spcAft>
                <a:spcPts val="0"/>
              </a:spcAft>
              <a:buNone/>
            </a:pPr>
            <a:r>
              <a:rPr lang="en">
                <a:solidFill>
                  <a:schemeClr val="dk1"/>
                </a:solidFill>
              </a:rPr>
              <a:t>		&lt;/choices&gt;</a:t>
            </a:r>
            <a:endParaRPr>
              <a:solidFill>
                <a:schemeClr val="dk1"/>
              </a:solidFill>
            </a:endParaRPr>
          </a:p>
          <a:p>
            <a:pPr indent="0" lvl="0" marL="0" rtl="0">
              <a:spcBef>
                <a:spcPts val="0"/>
              </a:spcBef>
              <a:spcAft>
                <a:spcPts val="0"/>
              </a:spcAft>
              <a:buNone/>
            </a:pPr>
            <a:r>
              <a:rPr lang="en">
                <a:solidFill>
                  <a:schemeClr val="dk1"/>
                </a:solidFill>
              </a:rPr>
              <a:t>		&lt;answer&gt;50&lt;/answer&gt;</a:t>
            </a:r>
            <a:endParaRPr>
              <a:solidFill>
                <a:schemeClr val="dk1"/>
              </a:solidFill>
            </a:endParaRPr>
          </a:p>
          <a:p>
            <a:pPr indent="0" lvl="0" marL="0" rtl="0">
              <a:spcBef>
                <a:spcPts val="0"/>
              </a:spcBef>
              <a:spcAft>
                <a:spcPts val="0"/>
              </a:spcAft>
              <a:buNone/>
            </a:pPr>
            <a:r>
              <a:rPr lang="en">
                <a:solidFill>
                  <a:schemeClr val="dk1"/>
                </a:solidFill>
              </a:rPr>
              <a:t>	&lt;/question2&gt;</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&lt;/quiz&gt;</a:t>
            </a:r>
            <a:endParaRPr>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Shape 3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XML: in the wild!</a:t>
            </a:r>
            <a:endParaRPr sz="3600"/>
          </a:p>
          <a:p>
            <a:pPr indent="0" lvl="0" marL="0" rtl="0">
              <a:spcBef>
                <a:spcPts val="0"/>
              </a:spcBef>
              <a:spcAft>
                <a:spcPts val="0"/>
              </a:spcAft>
              <a:buNone/>
            </a:pPr>
            <a:r>
              <a:t/>
            </a:r>
            <a:endParaRPr sz="3600"/>
          </a:p>
        </p:txBody>
      </p:sp>
      <p:pic>
        <p:nvPicPr>
          <p:cNvPr descr="Screen Shot 2017-07-05 at 8.36.50 AM.png" id="321" name="Shape 321"/>
          <p:cNvPicPr preferRelativeResize="0"/>
          <p:nvPr/>
        </p:nvPicPr>
        <p:blipFill>
          <a:blip r:embed="rId3">
            <a:alphaModFix/>
          </a:blip>
          <a:stretch>
            <a:fillRect/>
          </a:stretch>
        </p:blipFill>
        <p:spPr>
          <a:xfrm>
            <a:off x="152400" y="1170125"/>
            <a:ext cx="8839197" cy="354894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Powered by Olympic XML</a:t>
            </a:r>
            <a:endParaRPr sz="3600"/>
          </a:p>
          <a:p>
            <a:pPr indent="0" lvl="0" marL="0" rtl="0">
              <a:spcBef>
                <a:spcPts val="0"/>
              </a:spcBef>
              <a:spcAft>
                <a:spcPts val="0"/>
              </a:spcAft>
              <a:buNone/>
            </a:pPr>
            <a:r>
              <a:t/>
            </a:r>
            <a:endParaRPr sz="3600"/>
          </a:p>
        </p:txBody>
      </p:sp>
      <p:pic>
        <p:nvPicPr>
          <p:cNvPr descr="Screen Shot 2017-07-05 at 8.40.38 AM.png" id="327" name="Shape 327"/>
          <p:cNvPicPr preferRelativeResize="0"/>
          <p:nvPr/>
        </p:nvPicPr>
        <p:blipFill>
          <a:blip r:embed="rId3">
            <a:alphaModFix/>
          </a:blip>
          <a:stretch>
            <a:fillRect/>
          </a:stretch>
        </p:blipFill>
        <p:spPr>
          <a:xfrm>
            <a:off x="152400" y="1170125"/>
            <a:ext cx="8617690" cy="38209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Shape 3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Powered by Olympic XML</a:t>
            </a:r>
            <a:endParaRPr sz="3600"/>
          </a:p>
          <a:p>
            <a:pPr indent="0" lvl="0" marL="0" rtl="0">
              <a:spcBef>
                <a:spcPts val="0"/>
              </a:spcBef>
              <a:spcAft>
                <a:spcPts val="0"/>
              </a:spcAft>
              <a:buNone/>
            </a:pPr>
            <a:r>
              <a:t/>
            </a:r>
            <a:endParaRPr sz="3600"/>
          </a:p>
        </p:txBody>
      </p:sp>
      <p:sp>
        <p:nvSpPr>
          <p:cNvPr id="333" name="Shape 333"/>
          <p:cNvSpPr txBox="1"/>
          <p:nvPr/>
        </p:nvSpPr>
        <p:spPr>
          <a:xfrm>
            <a:off x="973450" y="1960050"/>
            <a:ext cx="7485000" cy="2183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u="sng">
                <a:solidFill>
                  <a:schemeClr val="hlink"/>
                </a:solidFill>
                <a:hlinkClick r:id="rId3"/>
              </a:rPr>
              <a:t>https://www.nytimes.com/interactive/2016/08/20/sports/olympics/gold-medal-racing-speeds-on-the-same-scale.html</a:t>
            </a:r>
            <a:r>
              <a:rPr lang="en"/>
              <a:t> (impossible to screenshot this one!)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Shape 3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Powered by Olympic XML</a:t>
            </a:r>
            <a:endParaRPr sz="3600"/>
          </a:p>
          <a:p>
            <a:pPr indent="0" lvl="0" marL="0" rtl="0">
              <a:spcBef>
                <a:spcPts val="0"/>
              </a:spcBef>
              <a:spcAft>
                <a:spcPts val="0"/>
              </a:spcAft>
              <a:buNone/>
            </a:pPr>
            <a:r>
              <a:t/>
            </a:r>
            <a:endParaRPr sz="3600"/>
          </a:p>
        </p:txBody>
      </p:sp>
      <p:pic>
        <p:nvPicPr>
          <p:cNvPr descr="Screen Shot 2017-07-05 at 8.45.35 AM.png" id="339" name="Shape 339"/>
          <p:cNvPicPr preferRelativeResize="0"/>
          <p:nvPr/>
        </p:nvPicPr>
        <p:blipFill>
          <a:blip r:embed="rId3">
            <a:alphaModFix/>
          </a:blip>
          <a:stretch>
            <a:fillRect/>
          </a:stretch>
        </p:blipFill>
        <p:spPr>
          <a:xfrm>
            <a:off x="152400" y="1170125"/>
            <a:ext cx="7258000" cy="1684450"/>
          </a:xfrm>
          <a:prstGeom prst="rect">
            <a:avLst/>
          </a:prstGeom>
          <a:noFill/>
          <a:ln>
            <a:noFill/>
          </a:ln>
        </p:spPr>
      </p:pic>
      <p:pic>
        <p:nvPicPr>
          <p:cNvPr descr="Screen Shot 2017-07-05 at 8.45.49 AM.png" id="340" name="Shape 340"/>
          <p:cNvPicPr preferRelativeResize="0"/>
          <p:nvPr/>
        </p:nvPicPr>
        <p:blipFill>
          <a:blip r:embed="rId4">
            <a:alphaModFix/>
          </a:blip>
          <a:stretch>
            <a:fillRect/>
          </a:stretch>
        </p:blipFill>
        <p:spPr>
          <a:xfrm>
            <a:off x="2471750" y="3006975"/>
            <a:ext cx="6360539" cy="1984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Shape 3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JSON: How it works</a:t>
            </a:r>
            <a:endParaRPr sz="3600"/>
          </a:p>
          <a:p>
            <a:pPr indent="0" lvl="0" marL="0" rtl="0">
              <a:spcBef>
                <a:spcPts val="0"/>
              </a:spcBef>
              <a:spcAft>
                <a:spcPts val="0"/>
              </a:spcAft>
              <a:buNone/>
            </a:pPr>
            <a:r>
              <a:t/>
            </a:r>
            <a:endParaRPr sz="3600"/>
          </a:p>
        </p:txBody>
      </p:sp>
      <p:sp>
        <p:nvSpPr>
          <p:cNvPr id="346" name="Shape 3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rtl="0">
              <a:spcBef>
                <a:spcPts val="0"/>
              </a:spcBef>
              <a:spcAft>
                <a:spcPts val="0"/>
              </a:spcAft>
              <a:buSzPts val="2800"/>
              <a:buChar char="●"/>
            </a:pPr>
            <a:r>
              <a:rPr lang="en" sz="2800"/>
              <a:t>The symbols [ ] let you make a list of an arbitrary number of values (this is a list)</a:t>
            </a:r>
            <a:endParaRPr sz="2800"/>
          </a:p>
          <a:p>
            <a:pPr indent="-406400" lvl="0" marL="457200" rtl="0">
              <a:spcBef>
                <a:spcPts val="0"/>
              </a:spcBef>
              <a:spcAft>
                <a:spcPts val="0"/>
              </a:spcAft>
              <a:buSzPts val="2800"/>
              <a:buChar char="●"/>
            </a:pPr>
            <a:r>
              <a:rPr lang="en" sz="2800"/>
              <a:t>The symbols { } let you make a lookup table with a fieldname (called a “key”) and a value (this is an object)</a:t>
            </a:r>
            <a:endParaRPr sz="2800"/>
          </a:p>
          <a:p>
            <a:pPr indent="-406400" lvl="0" marL="457200" rtl="0">
              <a:spcBef>
                <a:spcPts val="0"/>
              </a:spcBef>
              <a:spcAft>
                <a:spcPts val="0"/>
              </a:spcAft>
              <a:buSzPts val="2800"/>
              <a:buChar char="●"/>
            </a:pPr>
            <a:r>
              <a:rPr lang="en" sz="2800"/>
              <a:t>The symbol : separates keys from values</a:t>
            </a:r>
            <a:endParaRPr sz="2800"/>
          </a:p>
          <a:p>
            <a:pPr indent="-406400" lvl="0" marL="457200" rtl="0">
              <a:spcBef>
                <a:spcPts val="0"/>
              </a:spcBef>
              <a:spcAft>
                <a:spcPts val="0"/>
              </a:spcAft>
              <a:buSzPts val="2800"/>
              <a:buChar char="●"/>
            </a:pPr>
            <a:r>
              <a:rPr lang="en" sz="2800"/>
              <a:t>Strings of characters are in quotes</a:t>
            </a:r>
            <a:endParaRPr sz="2800"/>
          </a:p>
          <a:p>
            <a:pPr indent="-406400" lvl="0" marL="457200" rtl="0">
              <a:spcBef>
                <a:spcPts val="0"/>
              </a:spcBef>
              <a:spcAft>
                <a:spcPts val="0"/>
              </a:spcAft>
              <a:buSzPts val="2800"/>
              <a:buChar char="●"/>
            </a:pPr>
            <a:r>
              <a:rPr lang="en" sz="2800"/>
              <a:t>You can nest lists and objects infinitely</a:t>
            </a:r>
            <a:endParaRPr sz="2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Shape 3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JSON: example</a:t>
            </a:r>
            <a:endParaRPr sz="3600"/>
          </a:p>
          <a:p>
            <a:pPr indent="0" lvl="0" marL="0" rtl="0">
              <a:spcBef>
                <a:spcPts val="0"/>
              </a:spcBef>
              <a:spcAft>
                <a:spcPts val="0"/>
              </a:spcAft>
              <a:buNone/>
            </a:pPr>
            <a:r>
              <a:t/>
            </a:r>
            <a:endParaRPr sz="3600"/>
          </a:p>
        </p:txBody>
      </p:sp>
      <p:sp>
        <p:nvSpPr>
          <p:cNvPr id="352" name="Shape 352"/>
          <p:cNvSpPr txBox="1"/>
          <p:nvPr/>
        </p:nvSpPr>
        <p:spPr>
          <a:xfrm>
            <a:off x="907675" y="1223400"/>
            <a:ext cx="7924500" cy="3657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t>
            </a:r>
            <a:endParaRPr/>
          </a:p>
          <a:p>
            <a:pPr indent="0" lvl="0" marL="0" rtl="0">
              <a:spcBef>
                <a:spcPts val="0"/>
              </a:spcBef>
              <a:spcAft>
                <a:spcPts val="0"/>
              </a:spcAft>
              <a:buNone/>
            </a:pPr>
            <a:r>
              <a:rPr lang="en"/>
              <a:t>        {</a:t>
            </a:r>
            <a:endParaRPr/>
          </a:p>
          <a:p>
            <a:pPr indent="457200" lvl="0" marL="0" rtl="0">
              <a:spcBef>
                <a:spcPts val="0"/>
              </a:spcBef>
              <a:spcAft>
                <a:spcPts val="0"/>
              </a:spcAft>
              <a:buNone/>
            </a:pPr>
            <a:r>
              <a:rPr lang="en"/>
              <a:t>"question</a:t>
            </a:r>
            <a:r>
              <a:rPr lang="en">
                <a:solidFill>
                  <a:schemeClr val="dk1"/>
                </a:solidFill>
              </a:rPr>
              <a:t>" </a:t>
            </a:r>
            <a:r>
              <a:rPr lang="en"/>
              <a:t>: </a:t>
            </a:r>
            <a:r>
              <a:rPr lang="en">
                <a:solidFill>
                  <a:schemeClr val="dk1"/>
                </a:solidFill>
              </a:rPr>
              <a:t>"</a:t>
            </a:r>
            <a:r>
              <a:rPr lang="en"/>
              <a:t>How many stripes on the US flag?</a:t>
            </a:r>
            <a:r>
              <a:rPr lang="en">
                <a:solidFill>
                  <a:schemeClr val="dk1"/>
                </a:solidFill>
              </a:rPr>
              <a:t>",</a:t>
            </a:r>
            <a:endParaRPr/>
          </a:p>
          <a:p>
            <a:pPr indent="0" lvl="0" marL="457200" rtl="0">
              <a:spcBef>
                <a:spcPts val="0"/>
              </a:spcBef>
              <a:spcAft>
                <a:spcPts val="0"/>
              </a:spcAft>
              <a:buNone/>
            </a:pPr>
            <a:r>
              <a:rPr lang="en">
                <a:solidFill>
                  <a:schemeClr val="dk1"/>
                </a:solidFill>
              </a:rPr>
              <a:t>"type" : "</a:t>
            </a:r>
            <a:r>
              <a:rPr lang="en"/>
              <a:t>Free response</a:t>
            </a:r>
            <a:r>
              <a:rPr lang="en">
                <a:solidFill>
                  <a:schemeClr val="dk1"/>
                </a:solidFill>
              </a:rPr>
              <a:t>",</a:t>
            </a:r>
            <a:endParaRPr/>
          </a:p>
          <a:p>
            <a:pPr indent="0" lvl="0" marL="0" rtl="0">
              <a:spcBef>
                <a:spcPts val="0"/>
              </a:spcBef>
              <a:spcAft>
                <a:spcPts val="0"/>
              </a:spcAft>
              <a:buNone/>
            </a:pPr>
            <a:r>
              <a:rPr lang="en"/>
              <a:t>	</a:t>
            </a:r>
            <a:r>
              <a:rPr lang="en">
                <a:solidFill>
                  <a:schemeClr val="dk1"/>
                </a:solidFill>
              </a:rPr>
              <a:t>"answer" : </a:t>
            </a:r>
            <a:r>
              <a:rPr lang="en"/>
              <a:t>13</a:t>
            </a:r>
            <a:endParaRPr/>
          </a:p>
          <a:p>
            <a:pPr indent="0" lvl="0" marL="0" rtl="0">
              <a:spcBef>
                <a:spcPts val="0"/>
              </a:spcBef>
              <a:spcAft>
                <a:spcPts val="0"/>
              </a:spcAft>
              <a:buNone/>
            </a:pPr>
            <a:r>
              <a:rPr lang="en"/>
              <a:t>	},</a:t>
            </a:r>
            <a:endParaRPr/>
          </a:p>
          <a:p>
            <a:pPr indent="0" lvl="0" marL="0"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457200" lvl="0" marL="0" rtl="0">
              <a:spcBef>
                <a:spcPts val="0"/>
              </a:spcBef>
              <a:spcAft>
                <a:spcPts val="0"/>
              </a:spcAft>
              <a:buClr>
                <a:schemeClr val="dk1"/>
              </a:buClr>
              <a:buSzPts val="1100"/>
              <a:buFont typeface="Arial"/>
              <a:buNone/>
            </a:pPr>
            <a:r>
              <a:rPr lang="en">
                <a:solidFill>
                  <a:schemeClr val="dk1"/>
                </a:solidFill>
              </a:rPr>
              <a:t>"question" : "How many stars on the US flag?",</a:t>
            </a:r>
            <a:endParaRPr>
              <a:solidFill>
                <a:schemeClr val="dk1"/>
              </a:solidFill>
            </a:endParaRPr>
          </a:p>
          <a:p>
            <a:pPr indent="0" lvl="0" marL="457200" rtl="0">
              <a:spcBef>
                <a:spcPts val="0"/>
              </a:spcBef>
              <a:spcAft>
                <a:spcPts val="0"/>
              </a:spcAft>
              <a:buNone/>
            </a:pPr>
            <a:r>
              <a:rPr lang="en">
                <a:solidFill>
                  <a:schemeClr val="dk1"/>
                </a:solidFill>
              </a:rPr>
              <a:t>"type" : "Multiple Choice",</a:t>
            </a:r>
            <a:endParaRPr>
              <a:solidFill>
                <a:schemeClr val="dk1"/>
              </a:solidFill>
            </a:endParaRPr>
          </a:p>
          <a:p>
            <a:pPr indent="0" lvl="0" marL="457200" rtl="0">
              <a:spcBef>
                <a:spcPts val="0"/>
              </a:spcBef>
              <a:spcAft>
                <a:spcPts val="0"/>
              </a:spcAft>
              <a:buClr>
                <a:schemeClr val="dk1"/>
              </a:buClr>
              <a:buSzPts val="1100"/>
              <a:buFont typeface="Arial"/>
              <a:buNone/>
            </a:pPr>
            <a:r>
              <a:rPr lang="en">
                <a:solidFill>
                  <a:schemeClr val="dk1"/>
                </a:solidFill>
              </a:rPr>
              <a:t>"choices" : [38, 50, 73], </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	"answer" : 50</a:t>
            </a:r>
            <a:endParaRPr>
              <a:solidFill>
                <a:schemeClr val="dk1"/>
              </a:solidFill>
            </a:endParaRPr>
          </a:p>
          <a:p>
            <a:pPr indent="0" lvl="0" marL="0" rtl="0">
              <a:spcBef>
                <a:spcPts val="0"/>
              </a:spcBef>
              <a:spcAft>
                <a:spcPts val="0"/>
              </a:spcAft>
              <a:buNone/>
            </a:pPr>
            <a:r>
              <a:rPr lang="en">
                <a:solidFill>
                  <a:schemeClr val="dk1"/>
                </a:solidFill>
              </a:rPr>
              <a:t>	}</a:t>
            </a:r>
            <a:endParaRPr>
              <a:solidFill>
                <a:schemeClr val="dk1"/>
              </a:solidFill>
            </a:endParaRPr>
          </a:p>
          <a:p>
            <a:pPr indent="0" lvl="0" marL="0" rtl="0">
              <a:spcBef>
                <a:spcPts val="0"/>
              </a:spcBef>
              <a:spcAft>
                <a:spcPts val="0"/>
              </a:spcAft>
              <a:buNone/>
            </a:pPr>
            <a:r>
              <a:rPr lang="en">
                <a:solidFill>
                  <a:schemeClr val="dk1"/>
                </a:solidFill>
              </a:rPr>
              <a:t>]</a:t>
            </a:r>
            <a:endParaRPr>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Shape 3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JSON in the wild</a:t>
            </a:r>
            <a:endParaRPr sz="3600"/>
          </a:p>
          <a:p>
            <a:pPr indent="0" lvl="0" marL="0" rtl="0">
              <a:spcBef>
                <a:spcPts val="0"/>
              </a:spcBef>
              <a:spcAft>
                <a:spcPts val="0"/>
              </a:spcAft>
              <a:buNone/>
            </a:pPr>
            <a:r>
              <a:t/>
            </a:r>
            <a:endParaRPr sz="3600"/>
          </a:p>
        </p:txBody>
      </p:sp>
      <p:pic>
        <p:nvPicPr>
          <p:cNvPr descr="Screen Shot 2017-07-05 at 3.59.29 PM.png" id="358" name="Shape 358"/>
          <p:cNvPicPr preferRelativeResize="0"/>
          <p:nvPr/>
        </p:nvPicPr>
        <p:blipFill>
          <a:blip r:embed="rId3">
            <a:alphaModFix/>
          </a:blip>
          <a:stretch>
            <a:fillRect/>
          </a:stretch>
        </p:blipFill>
        <p:spPr>
          <a:xfrm>
            <a:off x="4376739" y="445025"/>
            <a:ext cx="4455564" cy="4556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Spreadsheets</a:t>
            </a:r>
            <a:endParaRPr sz="3600"/>
          </a:p>
          <a:p>
            <a:pPr indent="0" lvl="0" marL="0" rtl="0">
              <a:spcBef>
                <a:spcPts val="0"/>
              </a:spcBef>
              <a:spcAft>
                <a:spcPts val="0"/>
              </a:spcAft>
              <a:buNone/>
            </a:pPr>
            <a:r>
              <a:t/>
            </a:r>
            <a:endParaRPr sz="3600"/>
          </a:p>
        </p:txBody>
      </p:sp>
      <p:sp>
        <p:nvSpPr>
          <p:cNvPr id="79" name="Shape 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2800"/>
              <a:t>Sometimes you get a spreadsheet.</a:t>
            </a:r>
            <a:endParaRPr sz="28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Powered by NC’s election JSON</a:t>
            </a:r>
            <a:endParaRPr sz="3600"/>
          </a:p>
          <a:p>
            <a:pPr indent="0" lvl="0" marL="0" rtl="0">
              <a:spcBef>
                <a:spcPts val="0"/>
              </a:spcBef>
              <a:spcAft>
                <a:spcPts val="0"/>
              </a:spcAft>
              <a:buNone/>
            </a:pPr>
            <a:r>
              <a:t/>
            </a:r>
            <a:endParaRPr sz="3600"/>
          </a:p>
        </p:txBody>
      </p:sp>
      <p:pic>
        <p:nvPicPr>
          <p:cNvPr descr="Screen Shot 2017-07-05 at 3.56.47 PM.png" id="364" name="Shape 364"/>
          <p:cNvPicPr preferRelativeResize="0"/>
          <p:nvPr/>
        </p:nvPicPr>
        <p:blipFill>
          <a:blip r:embed="rId3">
            <a:alphaModFix/>
          </a:blip>
          <a:stretch>
            <a:fillRect/>
          </a:stretch>
        </p:blipFill>
        <p:spPr>
          <a:xfrm>
            <a:off x="896800" y="1231600"/>
            <a:ext cx="6674139" cy="38209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Shape 3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The backend of Domino’s website</a:t>
            </a:r>
            <a:endParaRPr sz="3600"/>
          </a:p>
          <a:p>
            <a:pPr indent="0" lvl="0" marL="0" rtl="0">
              <a:spcBef>
                <a:spcPts val="0"/>
              </a:spcBef>
              <a:spcAft>
                <a:spcPts val="0"/>
              </a:spcAft>
              <a:buNone/>
            </a:pPr>
            <a:r>
              <a:t/>
            </a:r>
            <a:endParaRPr sz="3600"/>
          </a:p>
        </p:txBody>
      </p:sp>
      <p:pic>
        <p:nvPicPr>
          <p:cNvPr descr="Screen Shot 2017-07-05 at 4.37.27 PM.png" id="370" name="Shape 370"/>
          <p:cNvPicPr preferRelativeResize="0"/>
          <p:nvPr/>
        </p:nvPicPr>
        <p:blipFill>
          <a:blip r:embed="rId3">
            <a:alphaModFix/>
          </a:blip>
          <a:stretch>
            <a:fillRect/>
          </a:stretch>
        </p:blipFill>
        <p:spPr>
          <a:xfrm>
            <a:off x="152400" y="1170125"/>
            <a:ext cx="8077200" cy="30194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Shape 3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Going Schema-less</a:t>
            </a:r>
            <a:endParaRPr sz="3600"/>
          </a:p>
          <a:p>
            <a:pPr indent="0" lvl="0" marL="0" rtl="0">
              <a:spcBef>
                <a:spcPts val="0"/>
              </a:spcBef>
              <a:spcAft>
                <a:spcPts val="0"/>
              </a:spcAft>
              <a:buNone/>
            </a:pPr>
            <a:r>
              <a:t/>
            </a:r>
            <a:endParaRPr sz="3600"/>
          </a:p>
        </p:txBody>
      </p:sp>
      <p:sp>
        <p:nvSpPr>
          <p:cNvPr id="376" name="Shape 3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2800"/>
              <a:t>Let’s think about schemas again.</a:t>
            </a:r>
            <a:endParaRPr sz="28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Shape 3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But CSVs (and spreadsheets) are just easier</a:t>
            </a:r>
            <a:endParaRPr sz="3600"/>
          </a:p>
          <a:p>
            <a:pPr indent="0" lvl="0" marL="0" rtl="0">
              <a:spcBef>
                <a:spcPts val="0"/>
              </a:spcBef>
              <a:spcAft>
                <a:spcPts val="0"/>
              </a:spcAft>
              <a:buNone/>
            </a:pPr>
            <a:r>
              <a:t/>
            </a:r>
            <a:endParaRPr sz="3600"/>
          </a:p>
        </p:txBody>
      </p:sp>
      <p:sp>
        <p:nvSpPr>
          <p:cNvPr id="382" name="Shape 382"/>
          <p:cNvSpPr txBox="1"/>
          <p:nvPr>
            <p:ph idx="1" type="body"/>
          </p:nvPr>
        </p:nvSpPr>
        <p:spPr>
          <a:xfrm>
            <a:off x="311700" y="1961850"/>
            <a:ext cx="8520600" cy="260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Yup. Thankfully, there are lots of converters out there.</a:t>
            </a:r>
            <a:endParaRPr sz="2800"/>
          </a:p>
          <a:p>
            <a:pPr indent="0" lvl="0" marL="0" rtl="0">
              <a:spcBef>
                <a:spcPts val="1600"/>
              </a:spcBef>
              <a:spcAft>
                <a:spcPts val="0"/>
              </a:spcAft>
              <a:buNone/>
            </a:pPr>
            <a:r>
              <a:rPr lang="en" sz="2800"/>
              <a:t>eg:</a:t>
            </a:r>
            <a:endParaRPr sz="2800"/>
          </a:p>
          <a:p>
            <a:pPr indent="0" lvl="0" marL="0" rtl="0">
              <a:spcBef>
                <a:spcPts val="1600"/>
              </a:spcBef>
              <a:spcAft>
                <a:spcPts val="1600"/>
              </a:spcAft>
              <a:buNone/>
            </a:pPr>
            <a:r>
              <a:rPr lang="en" sz="2800"/>
              <a:t>https://konklone.io/json/</a:t>
            </a:r>
            <a:endParaRPr sz="28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Shape 3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SPREADSHEETS! Finally!</a:t>
            </a:r>
            <a:endParaRPr sz="3600"/>
          </a:p>
          <a:p>
            <a:pPr indent="0" lvl="0" marL="0" rtl="0">
              <a:spcBef>
                <a:spcPts val="0"/>
              </a:spcBef>
              <a:spcAft>
                <a:spcPts val="0"/>
              </a:spcAft>
              <a:buNone/>
            </a:pPr>
            <a:r>
              <a:t/>
            </a:r>
            <a:endParaRPr sz="3600"/>
          </a:p>
        </p:txBody>
      </p:sp>
      <p:sp>
        <p:nvSpPr>
          <p:cNvPr id="388" name="Shape 388"/>
          <p:cNvSpPr txBox="1"/>
          <p:nvPr>
            <p:ph idx="1" type="body"/>
          </p:nvPr>
        </p:nvSpPr>
        <p:spPr>
          <a:xfrm>
            <a:off x="311700" y="1961850"/>
            <a:ext cx="8520600" cy="2607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2800"/>
              <a:t>And also the Titanic</a:t>
            </a:r>
            <a:endParaRPr sz="2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Shape 3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Titanic dataset</a:t>
            </a:r>
            <a:endParaRPr sz="3600"/>
          </a:p>
          <a:p>
            <a:pPr indent="0" lvl="0" marL="0" rtl="0">
              <a:spcBef>
                <a:spcPts val="0"/>
              </a:spcBef>
              <a:spcAft>
                <a:spcPts val="0"/>
              </a:spcAft>
              <a:buNone/>
            </a:pPr>
            <a:r>
              <a:t/>
            </a:r>
            <a:endParaRPr sz="3600"/>
          </a:p>
        </p:txBody>
      </p:sp>
      <p:sp>
        <p:nvSpPr>
          <p:cNvPr id="394" name="Shape 394"/>
          <p:cNvSpPr txBox="1"/>
          <p:nvPr>
            <p:ph idx="1" type="body"/>
          </p:nvPr>
        </p:nvSpPr>
        <p:spPr>
          <a:xfrm>
            <a:off x="311700" y="1277975"/>
            <a:ext cx="8520600" cy="329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t>Download the Titanic dataset from the class github repo (here: </a:t>
            </a:r>
            <a:r>
              <a:rPr lang="en" sz="2800" u="sng">
                <a:solidFill>
                  <a:schemeClr val="hlink"/>
                </a:solidFill>
                <a:hlinkClick r:id="rId3"/>
              </a:rPr>
              <a:t>https://github.com/rshorey/digitalframeworks-spring18/blob/master/titanic.csv</a:t>
            </a:r>
            <a:r>
              <a:rPr lang="en" sz="2800"/>
              <a:t>)</a:t>
            </a:r>
            <a:endParaRPr sz="2800"/>
          </a:p>
          <a:p>
            <a:pPr indent="0" lvl="0" marL="0">
              <a:spcBef>
                <a:spcPts val="1600"/>
              </a:spcBef>
              <a:spcAft>
                <a:spcPts val="0"/>
              </a:spcAft>
              <a:buNone/>
            </a:pPr>
            <a:r>
              <a:t/>
            </a:r>
            <a:endParaRPr sz="2800"/>
          </a:p>
          <a:p>
            <a:pPr indent="0" lvl="0" marL="0" rtl="0">
              <a:spcBef>
                <a:spcPts val="1600"/>
              </a:spcBef>
              <a:spcAft>
                <a:spcPts val="1600"/>
              </a:spcAft>
              <a:buNone/>
            </a:pPr>
            <a:r>
              <a:rPr lang="en" sz="1200"/>
              <a:t>(note: data borrowed from here: http://web.stanford.edu/class/archive/cs/cs109/cs109.1166/problem12.html)</a:t>
            </a:r>
            <a:endParaRPr sz="12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Shape 3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Things to try</a:t>
            </a:r>
            <a:endParaRPr sz="3600"/>
          </a:p>
          <a:p>
            <a:pPr indent="0" lvl="0" marL="0" rtl="0">
              <a:spcBef>
                <a:spcPts val="0"/>
              </a:spcBef>
              <a:spcAft>
                <a:spcPts val="0"/>
              </a:spcAft>
              <a:buNone/>
            </a:pPr>
            <a:r>
              <a:t/>
            </a:r>
            <a:endParaRPr sz="3600"/>
          </a:p>
        </p:txBody>
      </p:sp>
      <p:sp>
        <p:nvSpPr>
          <p:cNvPr id="400" name="Shape 400"/>
          <p:cNvSpPr txBox="1"/>
          <p:nvPr>
            <p:ph idx="1" type="body"/>
          </p:nvPr>
        </p:nvSpPr>
        <p:spPr>
          <a:xfrm>
            <a:off x="311700" y="1277975"/>
            <a:ext cx="8520600" cy="3291000"/>
          </a:xfrm>
          <a:prstGeom prst="rect">
            <a:avLst/>
          </a:prstGeom>
        </p:spPr>
        <p:txBody>
          <a:bodyPr anchorCtr="0" anchor="t" bIns="91425" lIns="91425" spcFirstLastPara="1" rIns="91425" wrap="square" tIns="91425">
            <a:noAutofit/>
          </a:bodyPr>
          <a:lstStyle/>
          <a:p>
            <a:pPr indent="-406400" lvl="0" marL="457200" rtl="0">
              <a:spcBef>
                <a:spcPts val="0"/>
              </a:spcBef>
              <a:spcAft>
                <a:spcPts val="0"/>
              </a:spcAft>
              <a:buSzPts val="2800"/>
              <a:buChar char="●"/>
            </a:pPr>
            <a:r>
              <a:rPr lang="en" sz="2800"/>
              <a:t>Import data</a:t>
            </a:r>
            <a:endParaRPr sz="2800"/>
          </a:p>
          <a:p>
            <a:pPr indent="-406400" lvl="0" marL="457200" rtl="0">
              <a:spcBef>
                <a:spcPts val="0"/>
              </a:spcBef>
              <a:spcAft>
                <a:spcPts val="0"/>
              </a:spcAft>
              <a:buSzPts val="2800"/>
              <a:buChar char="●"/>
            </a:pPr>
            <a:r>
              <a:rPr lang="en" sz="2800"/>
              <a:t>Check data</a:t>
            </a:r>
            <a:endParaRPr sz="2800"/>
          </a:p>
          <a:p>
            <a:pPr indent="-406400" lvl="0" marL="457200" rtl="0">
              <a:spcBef>
                <a:spcPts val="0"/>
              </a:spcBef>
              <a:spcAft>
                <a:spcPts val="0"/>
              </a:spcAft>
              <a:buSzPts val="2800"/>
              <a:buChar char="●"/>
            </a:pPr>
            <a:r>
              <a:rPr lang="en" sz="2800"/>
              <a:t>Freeze top row</a:t>
            </a:r>
            <a:endParaRPr sz="2800"/>
          </a:p>
          <a:p>
            <a:pPr indent="-406400" lvl="0" marL="457200" rtl="0">
              <a:spcBef>
                <a:spcPts val="0"/>
              </a:spcBef>
              <a:spcAft>
                <a:spcPts val="0"/>
              </a:spcAft>
              <a:buSzPts val="2800"/>
              <a:buChar char="●"/>
            </a:pPr>
            <a:r>
              <a:rPr lang="en" sz="2800"/>
              <a:t>Sort data</a:t>
            </a:r>
            <a:endParaRPr sz="2800"/>
          </a:p>
          <a:p>
            <a:pPr indent="0" lvl="0" marL="0" rtl="0">
              <a:spcBef>
                <a:spcPts val="1600"/>
              </a:spcBef>
              <a:spcAft>
                <a:spcPts val="1600"/>
              </a:spcAft>
              <a:buNone/>
            </a:pPr>
            <a:r>
              <a:t/>
            </a:r>
            <a:endParaRPr sz="2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Shape 4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Things to try</a:t>
            </a:r>
            <a:endParaRPr sz="3600"/>
          </a:p>
          <a:p>
            <a:pPr indent="0" lvl="0" marL="0" rtl="0">
              <a:spcBef>
                <a:spcPts val="0"/>
              </a:spcBef>
              <a:spcAft>
                <a:spcPts val="0"/>
              </a:spcAft>
              <a:buNone/>
            </a:pPr>
            <a:r>
              <a:t/>
            </a:r>
            <a:endParaRPr sz="3600"/>
          </a:p>
        </p:txBody>
      </p:sp>
      <p:sp>
        <p:nvSpPr>
          <p:cNvPr id="406" name="Shape 406"/>
          <p:cNvSpPr txBox="1"/>
          <p:nvPr>
            <p:ph idx="1" type="body"/>
          </p:nvPr>
        </p:nvSpPr>
        <p:spPr>
          <a:xfrm>
            <a:off x="311700" y="1277975"/>
            <a:ext cx="8520600" cy="3291000"/>
          </a:xfrm>
          <a:prstGeom prst="rect">
            <a:avLst/>
          </a:prstGeom>
        </p:spPr>
        <p:txBody>
          <a:bodyPr anchorCtr="0" anchor="t" bIns="91425" lIns="91425" spcFirstLastPara="1" rIns="91425" wrap="square" tIns="91425">
            <a:noAutofit/>
          </a:bodyPr>
          <a:lstStyle/>
          <a:p>
            <a:pPr indent="-406400" lvl="0" marL="457200" rtl="0">
              <a:spcBef>
                <a:spcPts val="0"/>
              </a:spcBef>
              <a:spcAft>
                <a:spcPts val="0"/>
              </a:spcAft>
              <a:buSzPts val="2800"/>
              <a:buChar char="●"/>
            </a:pPr>
            <a:r>
              <a:rPr lang="en" sz="2800"/>
              <a:t>Who paid the most?</a:t>
            </a:r>
            <a:endParaRPr sz="2800"/>
          </a:p>
          <a:p>
            <a:pPr indent="-406400" lvl="0" marL="457200" rtl="0">
              <a:spcBef>
                <a:spcPts val="0"/>
              </a:spcBef>
              <a:spcAft>
                <a:spcPts val="0"/>
              </a:spcAft>
              <a:buSzPts val="2800"/>
              <a:buChar char="●"/>
            </a:pPr>
            <a:r>
              <a:rPr lang="en" sz="2800"/>
              <a:t>Who was the youngest person?</a:t>
            </a:r>
            <a:endParaRPr sz="2800"/>
          </a:p>
          <a:p>
            <a:pPr indent="-406400" lvl="0" marL="457200" rtl="0">
              <a:spcBef>
                <a:spcPts val="0"/>
              </a:spcBef>
              <a:spcAft>
                <a:spcPts val="0"/>
              </a:spcAft>
              <a:buSzPts val="2800"/>
              <a:buChar char="●"/>
            </a:pPr>
            <a:r>
              <a:rPr lang="en" sz="2800"/>
              <a:t>Who was the youngest person to survive?</a:t>
            </a:r>
            <a:endParaRPr sz="2800"/>
          </a:p>
          <a:p>
            <a:pPr indent="0" lvl="0" marL="0" rtl="0">
              <a:spcBef>
                <a:spcPts val="1600"/>
              </a:spcBef>
              <a:spcAft>
                <a:spcPts val="1600"/>
              </a:spcAft>
              <a:buNone/>
            </a:pPr>
            <a:r>
              <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Shape 4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Simple functions</a:t>
            </a:r>
            <a:endParaRPr sz="3600"/>
          </a:p>
          <a:p>
            <a:pPr indent="0" lvl="0" marL="0" rtl="0">
              <a:spcBef>
                <a:spcPts val="0"/>
              </a:spcBef>
              <a:spcAft>
                <a:spcPts val="0"/>
              </a:spcAft>
              <a:buNone/>
            </a:pPr>
            <a:r>
              <a:t/>
            </a:r>
            <a:endParaRPr sz="3600"/>
          </a:p>
        </p:txBody>
      </p:sp>
      <p:sp>
        <p:nvSpPr>
          <p:cNvPr id="412" name="Shape 412"/>
          <p:cNvSpPr txBox="1"/>
          <p:nvPr>
            <p:ph idx="1" type="body"/>
          </p:nvPr>
        </p:nvSpPr>
        <p:spPr>
          <a:xfrm>
            <a:off x="311700" y="1277975"/>
            <a:ext cx="8520600" cy="3291000"/>
          </a:xfrm>
          <a:prstGeom prst="rect">
            <a:avLst/>
          </a:prstGeom>
        </p:spPr>
        <p:txBody>
          <a:bodyPr anchorCtr="0" anchor="t" bIns="91425" lIns="91425" spcFirstLastPara="1" rIns="91425" wrap="square" tIns="91425">
            <a:noAutofit/>
          </a:bodyPr>
          <a:lstStyle/>
          <a:p>
            <a:pPr indent="-406400" lvl="0" marL="457200" rtl="0">
              <a:spcBef>
                <a:spcPts val="0"/>
              </a:spcBef>
              <a:spcAft>
                <a:spcPts val="0"/>
              </a:spcAft>
              <a:buSzPts val="2800"/>
              <a:buChar char="●"/>
            </a:pPr>
            <a:r>
              <a:rPr lang="en" sz="2800"/>
              <a:t>Number of passengers</a:t>
            </a:r>
            <a:endParaRPr sz="2800"/>
          </a:p>
          <a:p>
            <a:pPr indent="-406400" lvl="0" marL="457200" rtl="0">
              <a:spcBef>
                <a:spcPts val="0"/>
              </a:spcBef>
              <a:spcAft>
                <a:spcPts val="0"/>
              </a:spcAft>
              <a:buSzPts val="2800"/>
              <a:buChar char="●"/>
            </a:pPr>
            <a:r>
              <a:rPr lang="en" sz="2800"/>
              <a:t>Total amount paid</a:t>
            </a:r>
            <a:endParaRPr sz="2800"/>
          </a:p>
          <a:p>
            <a:pPr indent="-406400" lvl="0" marL="457200" rtl="0">
              <a:spcBef>
                <a:spcPts val="0"/>
              </a:spcBef>
              <a:spcAft>
                <a:spcPts val="0"/>
              </a:spcAft>
              <a:buSzPts val="2800"/>
              <a:buChar char="●"/>
            </a:pPr>
            <a:r>
              <a:rPr lang="en" sz="2800"/>
              <a:t>Average age</a:t>
            </a:r>
            <a:endParaRPr sz="2800"/>
          </a:p>
          <a:p>
            <a:pPr indent="-406400" lvl="0" marL="457200" rtl="0">
              <a:spcBef>
                <a:spcPts val="0"/>
              </a:spcBef>
              <a:spcAft>
                <a:spcPts val="0"/>
              </a:spcAft>
              <a:buSzPts val="2800"/>
              <a:buChar char="●"/>
            </a:pPr>
            <a:r>
              <a:rPr lang="en" sz="2800"/>
              <a:t>Maximum sibs/spouses</a:t>
            </a:r>
            <a:endParaRPr sz="2800"/>
          </a:p>
          <a:p>
            <a:pPr indent="-406400" lvl="0" marL="457200" rtl="0">
              <a:spcBef>
                <a:spcPts val="0"/>
              </a:spcBef>
              <a:spcAft>
                <a:spcPts val="0"/>
              </a:spcAft>
              <a:buSzPts val="2800"/>
              <a:buChar char="●"/>
            </a:pPr>
            <a:r>
              <a:rPr lang="en" sz="2800"/>
              <a:t>Number that survived</a:t>
            </a:r>
            <a:endParaRPr sz="2800"/>
          </a:p>
          <a:p>
            <a:pPr indent="-406400" lvl="0" marL="457200" rtl="0">
              <a:spcBef>
                <a:spcPts val="0"/>
              </a:spcBef>
              <a:spcAft>
                <a:spcPts val="0"/>
              </a:spcAft>
              <a:buSzPts val="2800"/>
              <a:buChar char="●"/>
            </a:pPr>
            <a:r>
              <a:rPr lang="en" sz="2800"/>
              <a:t>Number that did not survive</a:t>
            </a:r>
            <a:endParaRPr sz="2800"/>
          </a:p>
          <a:p>
            <a:pPr indent="-406400" lvl="0" marL="457200" rtl="0">
              <a:spcBef>
                <a:spcPts val="0"/>
              </a:spcBef>
              <a:spcAft>
                <a:spcPts val="0"/>
              </a:spcAft>
              <a:buSzPts val="2800"/>
              <a:buChar char="●"/>
            </a:pPr>
            <a:r>
              <a:rPr lang="en" sz="2800"/>
              <a:t>Percent that survived</a:t>
            </a:r>
            <a:endParaRPr sz="2800"/>
          </a:p>
          <a:p>
            <a:pPr indent="0" lvl="0" marL="0" rtl="0">
              <a:spcBef>
                <a:spcPts val="1600"/>
              </a:spcBef>
              <a:spcAft>
                <a:spcPts val="1600"/>
              </a:spcAft>
              <a:buNone/>
            </a:pPr>
            <a:r>
              <a:t/>
            </a:r>
            <a:endParaRPr sz="28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Shape 4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Per person functions</a:t>
            </a:r>
            <a:endParaRPr sz="3600"/>
          </a:p>
          <a:p>
            <a:pPr indent="0" lvl="0" marL="0" rtl="0">
              <a:spcBef>
                <a:spcPts val="0"/>
              </a:spcBef>
              <a:spcAft>
                <a:spcPts val="0"/>
              </a:spcAft>
              <a:buNone/>
            </a:pPr>
            <a:r>
              <a:t/>
            </a:r>
            <a:endParaRPr sz="3600"/>
          </a:p>
        </p:txBody>
      </p:sp>
      <p:sp>
        <p:nvSpPr>
          <p:cNvPr id="418" name="Shape 418"/>
          <p:cNvSpPr txBox="1"/>
          <p:nvPr>
            <p:ph idx="1" type="body"/>
          </p:nvPr>
        </p:nvSpPr>
        <p:spPr>
          <a:xfrm>
            <a:off x="311700" y="1277975"/>
            <a:ext cx="8520600" cy="3291000"/>
          </a:xfrm>
          <a:prstGeom prst="rect">
            <a:avLst/>
          </a:prstGeom>
        </p:spPr>
        <p:txBody>
          <a:bodyPr anchorCtr="0" anchor="t" bIns="91425" lIns="91425" spcFirstLastPara="1" rIns="91425" wrap="square" tIns="91425">
            <a:noAutofit/>
          </a:bodyPr>
          <a:lstStyle/>
          <a:p>
            <a:pPr indent="-406400" lvl="0" marL="457200" rtl="0">
              <a:spcBef>
                <a:spcPts val="0"/>
              </a:spcBef>
              <a:spcAft>
                <a:spcPts val="0"/>
              </a:spcAft>
              <a:buSzPts val="2800"/>
              <a:buChar char="●"/>
            </a:pPr>
            <a:r>
              <a:rPr lang="en" sz="2800"/>
              <a:t>How many relatives did each person have?</a:t>
            </a:r>
            <a:endParaRPr sz="2800"/>
          </a:p>
          <a:p>
            <a:pPr indent="0" lvl="0" marL="0" rtl="0">
              <a:spcBef>
                <a:spcPts val="1600"/>
              </a:spcBef>
              <a:spcAft>
                <a:spcPts val="1600"/>
              </a:spcAft>
              <a:buNone/>
            </a:pPr>
            <a:r>
              <a:t/>
            </a: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Spreadsheets</a:t>
            </a:r>
            <a:endParaRPr sz="3600"/>
          </a:p>
          <a:p>
            <a:pPr indent="0" lvl="0" marL="0" rtl="0">
              <a:spcBef>
                <a:spcPts val="0"/>
              </a:spcBef>
              <a:spcAft>
                <a:spcPts val="0"/>
              </a:spcAft>
              <a:buNone/>
            </a:pPr>
            <a:r>
              <a:t/>
            </a:r>
            <a:endParaRPr sz="3600"/>
          </a:p>
        </p:txBody>
      </p:sp>
      <p:sp>
        <p:nvSpPr>
          <p:cNvPr id="85" name="Shape 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Sometimes you get a spreadsheet.</a:t>
            </a:r>
            <a:endParaRPr sz="2800"/>
          </a:p>
          <a:p>
            <a:pPr indent="0" lvl="0" marL="0" rtl="0">
              <a:spcBef>
                <a:spcPts val="1600"/>
              </a:spcBef>
              <a:spcAft>
                <a:spcPts val="1600"/>
              </a:spcAft>
              <a:buNone/>
            </a:pPr>
            <a:r>
              <a:rPr lang="en" sz="2800"/>
              <a:t>This is great</a:t>
            </a:r>
            <a:endParaRPr sz="2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Shape 4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Pivot Tables</a:t>
            </a:r>
            <a:endParaRPr sz="3600"/>
          </a:p>
          <a:p>
            <a:pPr indent="0" lvl="0" marL="0" rtl="0">
              <a:spcBef>
                <a:spcPts val="0"/>
              </a:spcBef>
              <a:spcAft>
                <a:spcPts val="0"/>
              </a:spcAft>
              <a:buNone/>
            </a:pPr>
            <a:r>
              <a:t/>
            </a:r>
            <a:endParaRPr sz="3600"/>
          </a:p>
        </p:txBody>
      </p:sp>
      <p:sp>
        <p:nvSpPr>
          <p:cNvPr id="424" name="Shape 424"/>
          <p:cNvSpPr txBox="1"/>
          <p:nvPr>
            <p:ph idx="1" type="body"/>
          </p:nvPr>
        </p:nvSpPr>
        <p:spPr>
          <a:xfrm>
            <a:off x="311700" y="1277975"/>
            <a:ext cx="8520600" cy="3291000"/>
          </a:xfrm>
          <a:prstGeom prst="rect">
            <a:avLst/>
          </a:prstGeom>
        </p:spPr>
        <p:txBody>
          <a:bodyPr anchorCtr="0" anchor="t" bIns="91425" lIns="91425" spcFirstLastPara="1" rIns="91425" wrap="square" tIns="91425">
            <a:noAutofit/>
          </a:bodyPr>
          <a:lstStyle/>
          <a:p>
            <a:pPr indent="-406400" lvl="0" marL="457200" rtl="0">
              <a:spcBef>
                <a:spcPts val="0"/>
              </a:spcBef>
              <a:spcAft>
                <a:spcPts val="0"/>
              </a:spcAft>
              <a:buSzPts val="2800"/>
              <a:buChar char="●"/>
            </a:pPr>
            <a:r>
              <a:rPr lang="en" sz="2800"/>
              <a:t>What is the average fare paid by men and women?</a:t>
            </a:r>
            <a:endParaRPr sz="2800"/>
          </a:p>
          <a:p>
            <a:pPr indent="-406400" lvl="0" marL="457200" rtl="0">
              <a:spcBef>
                <a:spcPts val="0"/>
              </a:spcBef>
              <a:spcAft>
                <a:spcPts val="0"/>
              </a:spcAft>
              <a:buSzPts val="2800"/>
              <a:buChar char="●"/>
            </a:pPr>
            <a:r>
              <a:rPr lang="en" sz="2800"/>
              <a:t>How many people survived in each class?</a:t>
            </a:r>
            <a:endParaRPr sz="2800"/>
          </a:p>
          <a:p>
            <a:pPr indent="-406400" lvl="0" marL="457200" rtl="0">
              <a:spcBef>
                <a:spcPts val="0"/>
              </a:spcBef>
              <a:spcAft>
                <a:spcPts val="0"/>
              </a:spcAft>
              <a:buSzPts val="2800"/>
              <a:buChar char="●"/>
            </a:pPr>
            <a:r>
              <a:rPr lang="en" sz="2800"/>
              <a:t>How many women survived in each class?</a:t>
            </a:r>
            <a:endParaRPr sz="2800"/>
          </a:p>
          <a:p>
            <a:pPr indent="0" lvl="0" marL="0" rtl="0">
              <a:spcBef>
                <a:spcPts val="1600"/>
              </a:spcBef>
              <a:spcAft>
                <a:spcPts val="1600"/>
              </a:spcAft>
              <a:buNone/>
            </a:pPr>
            <a:r>
              <a:t/>
            </a:r>
            <a:endParaRPr sz="28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Shape 4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Conditional aggregates</a:t>
            </a:r>
            <a:endParaRPr sz="3600"/>
          </a:p>
          <a:p>
            <a:pPr indent="0" lvl="0" marL="0" rtl="0">
              <a:spcBef>
                <a:spcPts val="0"/>
              </a:spcBef>
              <a:spcAft>
                <a:spcPts val="0"/>
              </a:spcAft>
              <a:buNone/>
            </a:pPr>
            <a:r>
              <a:t/>
            </a:r>
            <a:endParaRPr sz="3600"/>
          </a:p>
        </p:txBody>
      </p:sp>
      <p:sp>
        <p:nvSpPr>
          <p:cNvPr id="430" name="Shape 430"/>
          <p:cNvSpPr txBox="1"/>
          <p:nvPr>
            <p:ph idx="1" type="body"/>
          </p:nvPr>
        </p:nvSpPr>
        <p:spPr>
          <a:xfrm>
            <a:off x="311700" y="1277975"/>
            <a:ext cx="8520600" cy="3291000"/>
          </a:xfrm>
          <a:prstGeom prst="rect">
            <a:avLst/>
          </a:prstGeom>
        </p:spPr>
        <p:txBody>
          <a:bodyPr anchorCtr="0" anchor="t" bIns="91425" lIns="91425" spcFirstLastPara="1" rIns="91425" wrap="square" tIns="91425">
            <a:noAutofit/>
          </a:bodyPr>
          <a:lstStyle/>
          <a:p>
            <a:pPr indent="-406400" lvl="0" marL="457200" rtl="0">
              <a:spcBef>
                <a:spcPts val="0"/>
              </a:spcBef>
              <a:spcAft>
                <a:spcPts val="0"/>
              </a:spcAft>
              <a:buSzPts val="2800"/>
              <a:buChar char="●"/>
            </a:pPr>
            <a:r>
              <a:rPr lang="en" sz="2800"/>
              <a:t>How old was the youngest woman in 2nd class who survived?</a:t>
            </a:r>
            <a:endParaRPr sz="2800"/>
          </a:p>
          <a:p>
            <a:pPr indent="0" lvl="0" marL="0" rtl="0">
              <a:spcBef>
                <a:spcPts val="1600"/>
              </a:spcBef>
              <a:spcAft>
                <a:spcPts val="1600"/>
              </a:spcAft>
              <a:buNone/>
            </a:pPr>
            <a:r>
              <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Spreadsheets</a:t>
            </a:r>
            <a:endParaRPr sz="3600"/>
          </a:p>
          <a:p>
            <a:pPr indent="0" lvl="0" marL="0" rtl="0">
              <a:spcBef>
                <a:spcPts val="0"/>
              </a:spcBef>
              <a:spcAft>
                <a:spcPts val="0"/>
              </a:spcAft>
              <a:buNone/>
            </a:pPr>
            <a:r>
              <a:t/>
            </a:r>
            <a:endParaRPr sz="3600"/>
          </a:p>
        </p:txBody>
      </p:sp>
      <p:sp>
        <p:nvSpPr>
          <p:cNvPr id="91" name="Shape 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Sometimes you get a spreadsheet.</a:t>
            </a:r>
            <a:endParaRPr sz="2800"/>
          </a:p>
          <a:p>
            <a:pPr indent="0" lvl="0" marL="0" rtl="0">
              <a:spcBef>
                <a:spcPts val="1600"/>
              </a:spcBef>
              <a:spcAft>
                <a:spcPts val="0"/>
              </a:spcAft>
              <a:buNone/>
            </a:pPr>
            <a:r>
              <a:rPr lang="en" sz="2800"/>
              <a:t>This is great</a:t>
            </a:r>
            <a:endParaRPr sz="2800"/>
          </a:p>
          <a:p>
            <a:pPr indent="0" lvl="0" marL="0" rtl="0">
              <a:spcBef>
                <a:spcPts val="1600"/>
              </a:spcBef>
              <a:spcAft>
                <a:spcPts val="1600"/>
              </a:spcAft>
              <a:buNone/>
            </a:pPr>
            <a:r>
              <a:rPr lang="en" sz="2800"/>
              <a:t>Unless you don’t have MicrosoftOffice2001 or whatever they used to create it.</a:t>
            </a:r>
            <a:endParaRPr sz="2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CSVs: So much like spreadsheets</a:t>
            </a:r>
            <a:endParaRPr sz="3600"/>
          </a:p>
          <a:p>
            <a:pPr indent="0" lvl="0" marL="0" rtl="0">
              <a:spcBef>
                <a:spcPts val="0"/>
              </a:spcBef>
              <a:spcAft>
                <a:spcPts val="0"/>
              </a:spcAft>
              <a:buNone/>
            </a:pPr>
            <a:r>
              <a:t/>
            </a:r>
            <a:endParaRPr sz="3600"/>
          </a:p>
        </p:txBody>
      </p:sp>
      <p:sp>
        <p:nvSpPr>
          <p:cNvPr id="97" name="Shape 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CSV stands for “comma separated values”</a:t>
            </a:r>
            <a:endParaRPr sz="2800"/>
          </a:p>
          <a:p>
            <a:pPr indent="0" lvl="0" marL="0" rtl="0">
              <a:spcBef>
                <a:spcPts val="1600"/>
              </a:spcBef>
              <a:spcAft>
                <a:spcPts val="0"/>
              </a:spcAft>
              <a:buNone/>
            </a:pPr>
            <a:r>
              <a:rPr lang="en" sz="2800"/>
              <a:t>They are a bunch of values. With headers. Separated by commas.</a:t>
            </a:r>
            <a:endParaRPr sz="2800"/>
          </a:p>
          <a:p>
            <a:pPr indent="0" lvl="0" marL="0" rtl="0">
              <a:spcBef>
                <a:spcPts val="1600"/>
              </a:spcBef>
              <a:spcAft>
                <a:spcPts val="1600"/>
              </a:spcAft>
              <a:buNone/>
            </a:pPr>
            <a:r>
              <a:rPr lang="en" sz="2800"/>
              <a:t>...if you’re lucky.</a:t>
            </a: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Shape 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CSVs: So much like spreadsheets</a:t>
            </a:r>
            <a:endParaRPr sz="3600"/>
          </a:p>
          <a:p>
            <a:pPr indent="0" lvl="0" marL="0" rtl="0">
              <a:spcBef>
                <a:spcPts val="0"/>
              </a:spcBef>
              <a:spcAft>
                <a:spcPts val="0"/>
              </a:spcAft>
              <a:buNone/>
            </a:pPr>
            <a:r>
              <a:t/>
            </a:r>
            <a:endParaRPr sz="3600"/>
          </a:p>
        </p:txBody>
      </p:sp>
      <p:sp>
        <p:nvSpPr>
          <p:cNvPr id="103" name="Shape 1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2800"/>
              <a:t>Looks easy enough:</a:t>
            </a:r>
            <a:endParaRPr sz="2800"/>
          </a:p>
        </p:txBody>
      </p:sp>
      <p:sp>
        <p:nvSpPr>
          <p:cNvPr id="104" name="Shape 104"/>
          <p:cNvSpPr txBox="1"/>
          <p:nvPr/>
        </p:nvSpPr>
        <p:spPr>
          <a:xfrm>
            <a:off x="723500" y="2052150"/>
            <a:ext cx="5932800" cy="251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2400"/>
              <a:t>name,state,profession,favorite color</a:t>
            </a:r>
            <a:endParaRPr sz="2400"/>
          </a:p>
          <a:p>
            <a:pPr indent="0" lvl="0" marL="0" rtl="0">
              <a:spcBef>
                <a:spcPts val="0"/>
              </a:spcBef>
              <a:spcAft>
                <a:spcPts val="0"/>
              </a:spcAft>
              <a:buClr>
                <a:schemeClr val="dk1"/>
              </a:buClr>
              <a:buSzPts val="1100"/>
              <a:buFont typeface="Arial"/>
              <a:buNone/>
            </a:pPr>
            <a:r>
              <a:rPr lang="en" sz="2400"/>
              <a:t>Alice,AL,Artist,Aqua</a:t>
            </a:r>
            <a:endParaRPr sz="2400"/>
          </a:p>
          <a:p>
            <a:pPr indent="0" lvl="0" marL="0" rtl="0">
              <a:spcBef>
                <a:spcPts val="0"/>
              </a:spcBef>
              <a:spcAft>
                <a:spcPts val="0"/>
              </a:spcAft>
              <a:buClr>
                <a:schemeClr val="dk1"/>
              </a:buClr>
              <a:buSzPts val="1100"/>
              <a:buFont typeface="Arial"/>
              <a:buNone/>
            </a:pPr>
            <a:r>
              <a:rPr lang="en" sz="2400"/>
              <a:t>Carl,CA,Cartographer,Cyan</a:t>
            </a:r>
            <a:endParaRPr sz="2400"/>
          </a:p>
          <a:p>
            <a:pPr indent="0" lvl="0" marL="0" rtl="0">
              <a:spcBef>
                <a:spcPts val="0"/>
              </a:spcBef>
              <a:spcAft>
                <a:spcPts val="0"/>
              </a:spcAft>
              <a:buClr>
                <a:schemeClr val="dk1"/>
              </a:buClr>
              <a:buSzPts val="1100"/>
              <a:buFont typeface="Arial"/>
              <a:buNone/>
            </a:pPr>
            <a:r>
              <a:rPr lang="en" sz="2400"/>
              <a:t>Darlene,DE,Doctor,Dark Green</a:t>
            </a:r>
            <a:endParaRPr sz="2400"/>
          </a:p>
          <a:p>
            <a:pPr indent="0" lvl="0" marL="0" rtl="0">
              <a:spcBef>
                <a:spcPts val="0"/>
              </a:spcBef>
              <a:spcAft>
                <a:spcPts val="0"/>
              </a:spcAft>
              <a:buClr>
                <a:schemeClr val="dk1"/>
              </a:buClr>
              <a:buSzPts val="1100"/>
              <a:buFont typeface="Arial"/>
              <a:buNone/>
            </a:pPr>
            <a:r>
              <a:rPr lang="en" sz="2400"/>
              <a:t>Frank,FL,Firefighter,Fuchsia</a:t>
            </a:r>
            <a:endParaRPr sz="2400"/>
          </a:p>
          <a:p>
            <a:pPr indent="0" lvl="0" marL="0" rtl="0">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